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295400"/>
            <a:ext cx="6480048" cy="230124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Stress Physiology 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2209800"/>
            <a:ext cx="6480048" cy="17526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Part 2</a:t>
            </a:r>
            <a:endParaRPr lang="ar-EG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714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pPr algn="just" rtl="0" eaLnBrk="1" hangingPunct="1">
              <a:lnSpc>
                <a:spcPct val="184000"/>
              </a:lnSpc>
            </a:pPr>
            <a:r>
              <a:rPr lang="en-US" altLang="zh-CN" sz="2800" b="1" smtClean="0">
                <a:solidFill>
                  <a:srgbClr val="00FF00"/>
                </a:solidFill>
              </a:rPr>
              <a:t>2.1.2.1. Change in state of lipid </a:t>
            </a:r>
            <a:endParaRPr lang="en-US" altLang="zh-CN" sz="2800" smtClean="0">
              <a:solidFill>
                <a:srgbClr val="00FF00"/>
              </a:solidFill>
            </a:endParaRPr>
          </a:p>
        </p:txBody>
      </p:sp>
      <p:grpSp>
        <p:nvGrpSpPr>
          <p:cNvPr id="34819" name="Group 4"/>
          <p:cNvGrpSpPr>
            <a:grpSpLocks/>
          </p:cNvGrpSpPr>
          <p:nvPr/>
        </p:nvGrpSpPr>
        <p:grpSpPr bwMode="auto">
          <a:xfrm>
            <a:off x="762000" y="1600200"/>
            <a:ext cx="7467600" cy="3111500"/>
            <a:chOff x="816" y="168"/>
            <a:chExt cx="4704" cy="1960"/>
          </a:xfrm>
        </p:grpSpPr>
        <p:grpSp>
          <p:nvGrpSpPr>
            <p:cNvPr id="34821" name="Group 5"/>
            <p:cNvGrpSpPr>
              <a:grpSpLocks/>
            </p:cNvGrpSpPr>
            <p:nvPr/>
          </p:nvGrpSpPr>
          <p:grpSpPr bwMode="auto">
            <a:xfrm>
              <a:off x="960" y="168"/>
              <a:ext cx="2544" cy="744"/>
              <a:chOff x="480" y="528"/>
              <a:chExt cx="2544" cy="744"/>
            </a:xfrm>
          </p:grpSpPr>
          <p:grpSp>
            <p:nvGrpSpPr>
              <p:cNvPr id="35044" name="Group 6"/>
              <p:cNvGrpSpPr>
                <a:grpSpLocks/>
              </p:cNvGrpSpPr>
              <p:nvPr/>
            </p:nvGrpSpPr>
            <p:grpSpPr bwMode="auto">
              <a:xfrm>
                <a:off x="480" y="768"/>
                <a:ext cx="1296" cy="504"/>
                <a:chOff x="816" y="528"/>
                <a:chExt cx="1296" cy="504"/>
              </a:xfrm>
            </p:grpSpPr>
            <p:grpSp>
              <p:nvGrpSpPr>
                <p:cNvPr id="35139" name="Group 7"/>
                <p:cNvGrpSpPr>
                  <a:grpSpLocks/>
                </p:cNvGrpSpPr>
                <p:nvPr/>
              </p:nvGrpSpPr>
              <p:grpSpPr bwMode="auto">
                <a:xfrm>
                  <a:off x="816" y="528"/>
                  <a:ext cx="1248" cy="336"/>
                  <a:chOff x="816" y="528"/>
                  <a:chExt cx="1248" cy="336"/>
                </a:xfrm>
              </p:grpSpPr>
              <p:grpSp>
                <p:nvGrpSpPr>
                  <p:cNvPr id="35185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816" y="536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35226" name="Oval 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22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522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5186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912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35223" name="Oval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224" name="Freeform 14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5225" name="Freeform 15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5187" name="Group 16"/>
                  <p:cNvGrpSpPr>
                    <a:grpSpLocks/>
                  </p:cNvGrpSpPr>
                  <p:nvPr/>
                </p:nvGrpSpPr>
                <p:grpSpPr bwMode="auto">
                  <a:xfrm>
                    <a:off x="1008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35220" name="Oval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221" name="Freeform 18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5222" name="Freeform 19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5188" name="Group 20"/>
                  <p:cNvGrpSpPr>
                    <a:grpSpLocks/>
                  </p:cNvGrpSpPr>
                  <p:nvPr/>
                </p:nvGrpSpPr>
                <p:grpSpPr bwMode="auto">
                  <a:xfrm>
                    <a:off x="1104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35217" name="Oval 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218" name="Freeform 22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5219" name="Freeform 23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518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1200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35214" name="Oval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215" name="Freeform 26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5216" name="Freeform 27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5190" name="Group 28"/>
                  <p:cNvGrpSpPr>
                    <a:grpSpLocks/>
                  </p:cNvGrpSpPr>
                  <p:nvPr/>
                </p:nvGrpSpPr>
                <p:grpSpPr bwMode="auto">
                  <a:xfrm>
                    <a:off x="1296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35211" name="Oval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212" name="Freeform 30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5213" name="Freeform 31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5191" name="Group 32"/>
                  <p:cNvGrpSpPr>
                    <a:grpSpLocks/>
                  </p:cNvGrpSpPr>
                  <p:nvPr/>
                </p:nvGrpSpPr>
                <p:grpSpPr bwMode="auto">
                  <a:xfrm>
                    <a:off x="1392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35208" name="Oval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209" name="Freeform 34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5210" name="Freeform 35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5192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1488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35205" name="Oval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206" name="Freeform 38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5207" name="Freeform 39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5193" name="Group 40"/>
                  <p:cNvGrpSpPr>
                    <a:grpSpLocks/>
                  </p:cNvGrpSpPr>
                  <p:nvPr/>
                </p:nvGrpSpPr>
                <p:grpSpPr bwMode="auto">
                  <a:xfrm>
                    <a:off x="1584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35202" name="Oval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203" name="Freeform 42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5204" name="Freeform 43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5194" name="Group 44"/>
                  <p:cNvGrpSpPr>
                    <a:grpSpLocks/>
                  </p:cNvGrpSpPr>
                  <p:nvPr/>
                </p:nvGrpSpPr>
                <p:grpSpPr bwMode="auto">
                  <a:xfrm>
                    <a:off x="1680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35199" name="Oval 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200" name="Freeform 46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5201" name="Freeform 47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5195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1776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35196" name="Oval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197" name="Freeform 50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5198" name="Freeform 51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</p:grpSp>
            <p:grpSp>
              <p:nvGrpSpPr>
                <p:cNvPr id="35140" name="Group 52"/>
                <p:cNvGrpSpPr>
                  <a:grpSpLocks/>
                </p:cNvGrpSpPr>
                <p:nvPr/>
              </p:nvGrpSpPr>
              <p:grpSpPr bwMode="auto">
                <a:xfrm rot="10784607">
                  <a:off x="864" y="696"/>
                  <a:ext cx="1248" cy="336"/>
                  <a:chOff x="816" y="528"/>
                  <a:chExt cx="1248" cy="336"/>
                </a:xfrm>
              </p:grpSpPr>
              <p:grpSp>
                <p:nvGrpSpPr>
                  <p:cNvPr id="35141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816" y="536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35182" name="Oval 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183" name="Freeform 55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5184" name="Freeform 56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5142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2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35179" name="Oval 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180" name="Freeform 59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5181" name="Freeform 60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5143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1008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35176" name="Oval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177" name="Freeform 63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5178" name="Freeform 64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5144" name="Group 65"/>
                  <p:cNvGrpSpPr>
                    <a:grpSpLocks/>
                  </p:cNvGrpSpPr>
                  <p:nvPr/>
                </p:nvGrpSpPr>
                <p:grpSpPr bwMode="auto">
                  <a:xfrm>
                    <a:off x="1104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35173" name="Oval 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174" name="Freeform 67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5175" name="Freeform 68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5145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1200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35170" name="Oval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171" name="Freeform 71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5172" name="Freeform 72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5146" name="Group 73"/>
                  <p:cNvGrpSpPr>
                    <a:grpSpLocks/>
                  </p:cNvGrpSpPr>
                  <p:nvPr/>
                </p:nvGrpSpPr>
                <p:grpSpPr bwMode="auto">
                  <a:xfrm>
                    <a:off x="1296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35167" name="Oval 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168" name="Freeform 75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5169" name="Freeform 76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5147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1392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35164" name="Oval 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165" name="Freeform 79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5166" name="Freeform 80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5148" name="Group 81"/>
                  <p:cNvGrpSpPr>
                    <a:grpSpLocks/>
                  </p:cNvGrpSpPr>
                  <p:nvPr/>
                </p:nvGrpSpPr>
                <p:grpSpPr bwMode="auto">
                  <a:xfrm>
                    <a:off x="1488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35161" name="Oval 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162" name="Freeform 83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5163" name="Freeform 84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5149" name="Group 85"/>
                  <p:cNvGrpSpPr>
                    <a:grpSpLocks/>
                  </p:cNvGrpSpPr>
                  <p:nvPr/>
                </p:nvGrpSpPr>
                <p:grpSpPr bwMode="auto">
                  <a:xfrm>
                    <a:off x="1584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35158" name="Oval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159" name="Freeform 87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5160" name="Freeform 88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5150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680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35155" name="Oval 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156" name="Freeform 91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5157" name="Freeform 92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5151" name="Group 93"/>
                  <p:cNvGrpSpPr>
                    <a:grpSpLocks/>
                  </p:cNvGrpSpPr>
                  <p:nvPr/>
                </p:nvGrpSpPr>
                <p:grpSpPr bwMode="auto">
                  <a:xfrm>
                    <a:off x="1776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35152" name="Oval 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153" name="Freeform 95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5154" name="Freeform 96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</p:grpSp>
          </p:grpSp>
          <p:sp>
            <p:nvSpPr>
              <p:cNvPr id="35045" name="Oval 97"/>
              <p:cNvSpPr>
                <a:spLocks noChangeArrowheads="1"/>
              </p:cNvSpPr>
              <p:nvPr/>
            </p:nvSpPr>
            <p:spPr bwMode="auto">
              <a:xfrm>
                <a:off x="864" y="528"/>
                <a:ext cx="384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046" name="Oval 98"/>
              <p:cNvSpPr>
                <a:spLocks noChangeArrowheads="1"/>
              </p:cNvSpPr>
              <p:nvPr/>
            </p:nvSpPr>
            <p:spPr bwMode="auto">
              <a:xfrm>
                <a:off x="1584" y="624"/>
                <a:ext cx="288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047" name="Oval 99"/>
              <p:cNvSpPr>
                <a:spLocks noChangeArrowheads="1"/>
              </p:cNvSpPr>
              <p:nvPr/>
            </p:nvSpPr>
            <p:spPr bwMode="auto">
              <a:xfrm>
                <a:off x="1648" y="768"/>
                <a:ext cx="224" cy="48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5048" name="Group 100"/>
              <p:cNvGrpSpPr>
                <a:grpSpLocks/>
              </p:cNvGrpSpPr>
              <p:nvPr/>
            </p:nvGrpSpPr>
            <p:grpSpPr bwMode="auto">
              <a:xfrm>
                <a:off x="1728" y="768"/>
                <a:ext cx="1296" cy="504"/>
                <a:chOff x="816" y="528"/>
                <a:chExt cx="1296" cy="504"/>
              </a:xfrm>
            </p:grpSpPr>
            <p:grpSp>
              <p:nvGrpSpPr>
                <p:cNvPr id="35049" name="Group 101"/>
                <p:cNvGrpSpPr>
                  <a:grpSpLocks/>
                </p:cNvGrpSpPr>
                <p:nvPr/>
              </p:nvGrpSpPr>
              <p:grpSpPr bwMode="auto">
                <a:xfrm>
                  <a:off x="816" y="528"/>
                  <a:ext cx="1248" cy="336"/>
                  <a:chOff x="816" y="528"/>
                  <a:chExt cx="1248" cy="336"/>
                </a:xfrm>
              </p:grpSpPr>
              <p:grpSp>
                <p:nvGrpSpPr>
                  <p:cNvPr id="35095" name="Group 102"/>
                  <p:cNvGrpSpPr>
                    <a:grpSpLocks/>
                  </p:cNvGrpSpPr>
                  <p:nvPr/>
                </p:nvGrpSpPr>
                <p:grpSpPr bwMode="auto">
                  <a:xfrm>
                    <a:off x="816" y="536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35136" name="Oval 1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137" name="Freeform 104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5138" name="Freeform 105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5096" name="Group 106"/>
                  <p:cNvGrpSpPr>
                    <a:grpSpLocks/>
                  </p:cNvGrpSpPr>
                  <p:nvPr/>
                </p:nvGrpSpPr>
                <p:grpSpPr bwMode="auto">
                  <a:xfrm>
                    <a:off x="912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35133" name="Oval 1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134" name="Freeform 108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5135" name="Freeform 109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5097" name="Group 110"/>
                  <p:cNvGrpSpPr>
                    <a:grpSpLocks/>
                  </p:cNvGrpSpPr>
                  <p:nvPr/>
                </p:nvGrpSpPr>
                <p:grpSpPr bwMode="auto">
                  <a:xfrm>
                    <a:off x="1008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35130" name="Oval 1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131" name="Freeform 112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5132" name="Freeform 113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5098" name="Group 114"/>
                  <p:cNvGrpSpPr>
                    <a:grpSpLocks/>
                  </p:cNvGrpSpPr>
                  <p:nvPr/>
                </p:nvGrpSpPr>
                <p:grpSpPr bwMode="auto">
                  <a:xfrm>
                    <a:off x="1104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35127" name="Oval 1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128" name="Freeform 116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5129" name="Freeform 117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5099" name="Group 118"/>
                  <p:cNvGrpSpPr>
                    <a:grpSpLocks/>
                  </p:cNvGrpSpPr>
                  <p:nvPr/>
                </p:nvGrpSpPr>
                <p:grpSpPr bwMode="auto">
                  <a:xfrm>
                    <a:off x="1200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35124" name="Oval 1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125" name="Freeform 120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5126" name="Freeform 121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5100" name="Group 122"/>
                  <p:cNvGrpSpPr>
                    <a:grpSpLocks/>
                  </p:cNvGrpSpPr>
                  <p:nvPr/>
                </p:nvGrpSpPr>
                <p:grpSpPr bwMode="auto">
                  <a:xfrm>
                    <a:off x="1296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35121" name="Oval 1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122" name="Freeform 124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5123" name="Freeform 125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5101" name="Group 126"/>
                  <p:cNvGrpSpPr>
                    <a:grpSpLocks/>
                  </p:cNvGrpSpPr>
                  <p:nvPr/>
                </p:nvGrpSpPr>
                <p:grpSpPr bwMode="auto">
                  <a:xfrm>
                    <a:off x="1392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35118" name="Oval 1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119" name="Freeform 128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5120" name="Freeform 129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5102" name="Group 130"/>
                  <p:cNvGrpSpPr>
                    <a:grpSpLocks/>
                  </p:cNvGrpSpPr>
                  <p:nvPr/>
                </p:nvGrpSpPr>
                <p:grpSpPr bwMode="auto">
                  <a:xfrm>
                    <a:off x="1488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35115" name="Oval 1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116" name="Freeform 132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5117" name="Freeform 133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5103" name="Group 134"/>
                  <p:cNvGrpSpPr>
                    <a:grpSpLocks/>
                  </p:cNvGrpSpPr>
                  <p:nvPr/>
                </p:nvGrpSpPr>
                <p:grpSpPr bwMode="auto">
                  <a:xfrm>
                    <a:off x="1584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35112" name="Oval 1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113" name="Freeform 136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5114" name="Freeform 137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5104" name="Group 138"/>
                  <p:cNvGrpSpPr>
                    <a:grpSpLocks/>
                  </p:cNvGrpSpPr>
                  <p:nvPr/>
                </p:nvGrpSpPr>
                <p:grpSpPr bwMode="auto">
                  <a:xfrm>
                    <a:off x="1680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35109" name="Oval 1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110" name="Freeform 140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5111" name="Freeform 141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5105" name="Group 142"/>
                  <p:cNvGrpSpPr>
                    <a:grpSpLocks/>
                  </p:cNvGrpSpPr>
                  <p:nvPr/>
                </p:nvGrpSpPr>
                <p:grpSpPr bwMode="auto">
                  <a:xfrm>
                    <a:off x="1776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35106" name="Oval 1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107" name="Freeform 144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5108" name="Freeform 145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</p:grpSp>
            <p:grpSp>
              <p:nvGrpSpPr>
                <p:cNvPr id="35050" name="Group 146"/>
                <p:cNvGrpSpPr>
                  <a:grpSpLocks/>
                </p:cNvGrpSpPr>
                <p:nvPr/>
              </p:nvGrpSpPr>
              <p:grpSpPr bwMode="auto">
                <a:xfrm rot="10784607">
                  <a:off x="864" y="696"/>
                  <a:ext cx="1248" cy="336"/>
                  <a:chOff x="816" y="528"/>
                  <a:chExt cx="1248" cy="336"/>
                </a:xfrm>
              </p:grpSpPr>
              <p:grpSp>
                <p:nvGrpSpPr>
                  <p:cNvPr id="35051" name="Group 147"/>
                  <p:cNvGrpSpPr>
                    <a:grpSpLocks/>
                  </p:cNvGrpSpPr>
                  <p:nvPr/>
                </p:nvGrpSpPr>
                <p:grpSpPr bwMode="auto">
                  <a:xfrm>
                    <a:off x="816" y="536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35092" name="Oval 1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093" name="Freeform 149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5094" name="Freeform 150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5052" name="Group 151"/>
                  <p:cNvGrpSpPr>
                    <a:grpSpLocks/>
                  </p:cNvGrpSpPr>
                  <p:nvPr/>
                </p:nvGrpSpPr>
                <p:grpSpPr bwMode="auto">
                  <a:xfrm>
                    <a:off x="912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35089" name="Oval 1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090" name="Freeform 153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5091" name="Freeform 154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5053" name="Group 155"/>
                  <p:cNvGrpSpPr>
                    <a:grpSpLocks/>
                  </p:cNvGrpSpPr>
                  <p:nvPr/>
                </p:nvGrpSpPr>
                <p:grpSpPr bwMode="auto">
                  <a:xfrm>
                    <a:off x="1008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35086" name="Oval 1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087" name="Freeform 157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5088" name="Freeform 158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5054" name="Group 159"/>
                  <p:cNvGrpSpPr>
                    <a:grpSpLocks/>
                  </p:cNvGrpSpPr>
                  <p:nvPr/>
                </p:nvGrpSpPr>
                <p:grpSpPr bwMode="auto">
                  <a:xfrm>
                    <a:off x="1104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35083" name="Oval 1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084" name="Freeform 161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5085" name="Freeform 162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5055" name="Group 163"/>
                  <p:cNvGrpSpPr>
                    <a:grpSpLocks/>
                  </p:cNvGrpSpPr>
                  <p:nvPr/>
                </p:nvGrpSpPr>
                <p:grpSpPr bwMode="auto">
                  <a:xfrm>
                    <a:off x="1200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35080" name="Oval 1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081" name="Freeform 165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5082" name="Freeform 166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5056" name="Group 167"/>
                  <p:cNvGrpSpPr>
                    <a:grpSpLocks/>
                  </p:cNvGrpSpPr>
                  <p:nvPr/>
                </p:nvGrpSpPr>
                <p:grpSpPr bwMode="auto">
                  <a:xfrm>
                    <a:off x="1296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35077" name="Oval 1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078" name="Freeform 169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5079" name="Freeform 170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5057" name="Group 171"/>
                  <p:cNvGrpSpPr>
                    <a:grpSpLocks/>
                  </p:cNvGrpSpPr>
                  <p:nvPr/>
                </p:nvGrpSpPr>
                <p:grpSpPr bwMode="auto">
                  <a:xfrm>
                    <a:off x="1392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35074" name="Oval 1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075" name="Freeform 173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5076" name="Freeform 174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5058" name="Group 175"/>
                  <p:cNvGrpSpPr>
                    <a:grpSpLocks/>
                  </p:cNvGrpSpPr>
                  <p:nvPr/>
                </p:nvGrpSpPr>
                <p:grpSpPr bwMode="auto">
                  <a:xfrm>
                    <a:off x="1488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35071" name="Oval 1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072" name="Freeform 177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5073" name="Freeform 178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5059" name="Group 179"/>
                  <p:cNvGrpSpPr>
                    <a:grpSpLocks/>
                  </p:cNvGrpSpPr>
                  <p:nvPr/>
                </p:nvGrpSpPr>
                <p:grpSpPr bwMode="auto">
                  <a:xfrm>
                    <a:off x="1584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35068" name="Oval 1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069" name="Freeform 181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5070" name="Freeform 182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5060" name="Group 183"/>
                  <p:cNvGrpSpPr>
                    <a:grpSpLocks/>
                  </p:cNvGrpSpPr>
                  <p:nvPr/>
                </p:nvGrpSpPr>
                <p:grpSpPr bwMode="auto">
                  <a:xfrm>
                    <a:off x="1680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35065" name="Oval 1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066" name="Freeform 185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5067" name="Freeform 186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5061" name="Group 187"/>
                  <p:cNvGrpSpPr>
                    <a:grpSpLocks/>
                  </p:cNvGrpSpPr>
                  <p:nvPr/>
                </p:nvGrpSpPr>
                <p:grpSpPr bwMode="auto">
                  <a:xfrm>
                    <a:off x="1776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35062" name="Oval 1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063" name="Freeform 189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5064" name="Freeform 190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</p:grpSp>
          </p:grpSp>
        </p:grpSp>
        <p:sp>
          <p:nvSpPr>
            <p:cNvPr id="34822" name="Text Box 191"/>
            <p:cNvSpPr txBox="1">
              <a:spLocks noChangeArrowheads="1"/>
            </p:cNvSpPr>
            <p:nvPr/>
          </p:nvSpPr>
          <p:spPr bwMode="auto">
            <a:xfrm>
              <a:off x="3552" y="432"/>
              <a:ext cx="19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 dirty="0">
                  <a:solidFill>
                    <a:srgbClr val="92D050"/>
                  </a:solidFill>
                </a:rPr>
                <a:t>liquid-crystalline state</a:t>
              </a:r>
            </a:p>
          </p:txBody>
        </p:sp>
        <p:sp>
          <p:nvSpPr>
            <p:cNvPr id="34823" name="Line 192"/>
            <p:cNvSpPr>
              <a:spLocks noChangeShapeType="1"/>
            </p:cNvSpPr>
            <p:nvPr/>
          </p:nvSpPr>
          <p:spPr bwMode="auto">
            <a:xfrm>
              <a:off x="2256" y="960"/>
              <a:ext cx="0" cy="48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4824" name="Text Box 193"/>
            <p:cNvSpPr txBox="1">
              <a:spLocks noChangeArrowheads="1"/>
            </p:cNvSpPr>
            <p:nvPr/>
          </p:nvSpPr>
          <p:spPr bwMode="auto">
            <a:xfrm>
              <a:off x="2496" y="1104"/>
              <a:ext cx="15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dirty="0">
                  <a:solidFill>
                    <a:srgbClr val="92D050"/>
                  </a:solidFill>
                </a:rPr>
                <a:t>Low temperature</a:t>
              </a:r>
            </a:p>
          </p:txBody>
        </p:sp>
        <p:grpSp>
          <p:nvGrpSpPr>
            <p:cNvPr id="34825" name="Group 194"/>
            <p:cNvGrpSpPr>
              <a:grpSpLocks/>
            </p:cNvGrpSpPr>
            <p:nvPr/>
          </p:nvGrpSpPr>
          <p:grpSpPr bwMode="auto">
            <a:xfrm>
              <a:off x="816" y="1248"/>
              <a:ext cx="2848" cy="880"/>
              <a:chOff x="816" y="1248"/>
              <a:chExt cx="2848" cy="880"/>
            </a:xfrm>
          </p:grpSpPr>
          <p:grpSp>
            <p:nvGrpSpPr>
              <p:cNvPr id="34827" name="Group 195"/>
              <p:cNvGrpSpPr>
                <a:grpSpLocks/>
              </p:cNvGrpSpPr>
              <p:nvPr/>
            </p:nvGrpSpPr>
            <p:grpSpPr bwMode="auto">
              <a:xfrm>
                <a:off x="816" y="1584"/>
                <a:ext cx="1312" cy="544"/>
                <a:chOff x="2816" y="528"/>
                <a:chExt cx="1312" cy="544"/>
              </a:xfrm>
            </p:grpSpPr>
            <p:grpSp>
              <p:nvGrpSpPr>
                <p:cNvPr id="34938" name="Group 196"/>
                <p:cNvGrpSpPr>
                  <a:grpSpLocks/>
                </p:cNvGrpSpPr>
                <p:nvPr/>
              </p:nvGrpSpPr>
              <p:grpSpPr bwMode="auto">
                <a:xfrm>
                  <a:off x="2816" y="528"/>
                  <a:ext cx="1312" cy="328"/>
                  <a:chOff x="2816" y="528"/>
                  <a:chExt cx="1312" cy="328"/>
                </a:xfrm>
              </p:grpSpPr>
              <p:grpSp>
                <p:nvGrpSpPr>
                  <p:cNvPr id="34992" name="Group 197"/>
                  <p:cNvGrpSpPr>
                    <a:grpSpLocks/>
                  </p:cNvGrpSpPr>
                  <p:nvPr/>
                </p:nvGrpSpPr>
                <p:grpSpPr bwMode="auto">
                  <a:xfrm>
                    <a:off x="2816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35041" name="Oval 1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042" name="Line 1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5043" name="Line 2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4993" name="Group 201"/>
                  <p:cNvGrpSpPr>
                    <a:grpSpLocks/>
                  </p:cNvGrpSpPr>
                  <p:nvPr/>
                </p:nvGrpSpPr>
                <p:grpSpPr bwMode="auto">
                  <a:xfrm>
                    <a:off x="2928" y="536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35038" name="Oval 2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039" name="Line 2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5040" name="Line 2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4994" name="Group 205"/>
                  <p:cNvGrpSpPr>
                    <a:grpSpLocks/>
                  </p:cNvGrpSpPr>
                  <p:nvPr/>
                </p:nvGrpSpPr>
                <p:grpSpPr bwMode="auto">
                  <a:xfrm>
                    <a:off x="3024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35035" name="Oval 2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036" name="Line 2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5037" name="Line 2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4995" name="Group 209"/>
                  <p:cNvGrpSpPr>
                    <a:grpSpLocks/>
                  </p:cNvGrpSpPr>
                  <p:nvPr/>
                </p:nvGrpSpPr>
                <p:grpSpPr bwMode="auto">
                  <a:xfrm>
                    <a:off x="3120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35032" name="Oval 2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033" name="Line 2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5034" name="Line 2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4996" name="Group 213"/>
                  <p:cNvGrpSpPr>
                    <a:grpSpLocks/>
                  </p:cNvGrpSpPr>
                  <p:nvPr/>
                </p:nvGrpSpPr>
                <p:grpSpPr bwMode="auto">
                  <a:xfrm>
                    <a:off x="3264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35029" name="Oval 2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030" name="Line 2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5031" name="Line 2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4997" name="Group 217"/>
                  <p:cNvGrpSpPr>
                    <a:grpSpLocks/>
                  </p:cNvGrpSpPr>
                  <p:nvPr/>
                </p:nvGrpSpPr>
                <p:grpSpPr bwMode="auto">
                  <a:xfrm>
                    <a:off x="3360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35026" name="Oval 2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027" name="Line 2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5028" name="Line 2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4998" name="Group 221"/>
                  <p:cNvGrpSpPr>
                    <a:grpSpLocks/>
                  </p:cNvGrpSpPr>
                  <p:nvPr/>
                </p:nvGrpSpPr>
                <p:grpSpPr bwMode="auto">
                  <a:xfrm>
                    <a:off x="3456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35023" name="Oval 2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024" name="Line 2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5025" name="Line 2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4999" name="Group 225"/>
                  <p:cNvGrpSpPr>
                    <a:grpSpLocks/>
                  </p:cNvGrpSpPr>
                  <p:nvPr/>
                </p:nvGrpSpPr>
                <p:grpSpPr bwMode="auto">
                  <a:xfrm>
                    <a:off x="3552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35020" name="Oval 2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021" name="Line 2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5022" name="Line 2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5000" name="Group 229"/>
                  <p:cNvGrpSpPr>
                    <a:grpSpLocks/>
                  </p:cNvGrpSpPr>
                  <p:nvPr/>
                </p:nvGrpSpPr>
                <p:grpSpPr bwMode="auto">
                  <a:xfrm>
                    <a:off x="3648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35017" name="Oval 2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018" name="Line 2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5019" name="Line 2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5001" name="Group 233"/>
                  <p:cNvGrpSpPr>
                    <a:grpSpLocks/>
                  </p:cNvGrpSpPr>
                  <p:nvPr/>
                </p:nvGrpSpPr>
                <p:grpSpPr bwMode="auto">
                  <a:xfrm>
                    <a:off x="3744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35014" name="Oval 2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015" name="Line 2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5016" name="Line 2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5002" name="Group 237"/>
                  <p:cNvGrpSpPr>
                    <a:grpSpLocks/>
                  </p:cNvGrpSpPr>
                  <p:nvPr/>
                </p:nvGrpSpPr>
                <p:grpSpPr bwMode="auto">
                  <a:xfrm>
                    <a:off x="3840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35011" name="Oval 2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012" name="Line 2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5013" name="Line 2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5003" name="Group 241"/>
                  <p:cNvGrpSpPr>
                    <a:grpSpLocks/>
                  </p:cNvGrpSpPr>
                  <p:nvPr/>
                </p:nvGrpSpPr>
                <p:grpSpPr bwMode="auto">
                  <a:xfrm>
                    <a:off x="3936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35008" name="Oval 2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009" name="Line 2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5010" name="Line 2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5004" name="Group 245"/>
                  <p:cNvGrpSpPr>
                    <a:grpSpLocks/>
                  </p:cNvGrpSpPr>
                  <p:nvPr/>
                </p:nvGrpSpPr>
                <p:grpSpPr bwMode="auto">
                  <a:xfrm>
                    <a:off x="4032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35005" name="Oval 2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006" name="Line 2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5007" name="Line 2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</p:grpSp>
            <p:grpSp>
              <p:nvGrpSpPr>
                <p:cNvPr id="34939" name="Group 249"/>
                <p:cNvGrpSpPr>
                  <a:grpSpLocks/>
                </p:cNvGrpSpPr>
                <p:nvPr/>
              </p:nvGrpSpPr>
              <p:grpSpPr bwMode="auto">
                <a:xfrm rot="10732215">
                  <a:off x="2816" y="744"/>
                  <a:ext cx="1312" cy="328"/>
                  <a:chOff x="2816" y="528"/>
                  <a:chExt cx="1312" cy="328"/>
                </a:xfrm>
              </p:grpSpPr>
              <p:grpSp>
                <p:nvGrpSpPr>
                  <p:cNvPr id="34940" name="Group 250"/>
                  <p:cNvGrpSpPr>
                    <a:grpSpLocks/>
                  </p:cNvGrpSpPr>
                  <p:nvPr/>
                </p:nvGrpSpPr>
                <p:grpSpPr bwMode="auto">
                  <a:xfrm>
                    <a:off x="2816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34989" name="Oval 2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990" name="Line 2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4991" name="Line 2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4941" name="Group 254"/>
                  <p:cNvGrpSpPr>
                    <a:grpSpLocks/>
                  </p:cNvGrpSpPr>
                  <p:nvPr/>
                </p:nvGrpSpPr>
                <p:grpSpPr bwMode="auto">
                  <a:xfrm>
                    <a:off x="2928" y="536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34986" name="Oval 2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987" name="Line 2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4988" name="Line 2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4942" name="Group 258"/>
                  <p:cNvGrpSpPr>
                    <a:grpSpLocks/>
                  </p:cNvGrpSpPr>
                  <p:nvPr/>
                </p:nvGrpSpPr>
                <p:grpSpPr bwMode="auto">
                  <a:xfrm>
                    <a:off x="3024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34983" name="Oval 2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984" name="Line 2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4985" name="Line 2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4943" name="Group 262"/>
                  <p:cNvGrpSpPr>
                    <a:grpSpLocks/>
                  </p:cNvGrpSpPr>
                  <p:nvPr/>
                </p:nvGrpSpPr>
                <p:grpSpPr bwMode="auto">
                  <a:xfrm>
                    <a:off x="3120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34980" name="Oval 2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981" name="Line 2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4982" name="Line 2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4944" name="Group 266"/>
                  <p:cNvGrpSpPr>
                    <a:grpSpLocks/>
                  </p:cNvGrpSpPr>
                  <p:nvPr/>
                </p:nvGrpSpPr>
                <p:grpSpPr bwMode="auto">
                  <a:xfrm>
                    <a:off x="3264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34977" name="Oval 2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978" name="Line 2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4979" name="Line 2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4945" name="Group 270"/>
                  <p:cNvGrpSpPr>
                    <a:grpSpLocks/>
                  </p:cNvGrpSpPr>
                  <p:nvPr/>
                </p:nvGrpSpPr>
                <p:grpSpPr bwMode="auto">
                  <a:xfrm>
                    <a:off x="3360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34974" name="Oval 2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975" name="Line 2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4976" name="Line 2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4946" name="Group 274"/>
                  <p:cNvGrpSpPr>
                    <a:grpSpLocks/>
                  </p:cNvGrpSpPr>
                  <p:nvPr/>
                </p:nvGrpSpPr>
                <p:grpSpPr bwMode="auto">
                  <a:xfrm>
                    <a:off x="3456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34971" name="Oval 2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972" name="Line 2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4973" name="Line 2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4947" name="Group 278"/>
                  <p:cNvGrpSpPr>
                    <a:grpSpLocks/>
                  </p:cNvGrpSpPr>
                  <p:nvPr/>
                </p:nvGrpSpPr>
                <p:grpSpPr bwMode="auto">
                  <a:xfrm>
                    <a:off x="3552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34968" name="Oval 2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969" name="Line 2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4970" name="Line 2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4948" name="Group 282"/>
                  <p:cNvGrpSpPr>
                    <a:grpSpLocks/>
                  </p:cNvGrpSpPr>
                  <p:nvPr/>
                </p:nvGrpSpPr>
                <p:grpSpPr bwMode="auto">
                  <a:xfrm>
                    <a:off x="3648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34965" name="Oval 2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966" name="Line 2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4967" name="Line 2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4949" name="Group 286"/>
                  <p:cNvGrpSpPr>
                    <a:grpSpLocks/>
                  </p:cNvGrpSpPr>
                  <p:nvPr/>
                </p:nvGrpSpPr>
                <p:grpSpPr bwMode="auto">
                  <a:xfrm>
                    <a:off x="3744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34962" name="Oval 2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963" name="Line 2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4964" name="Line 2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4950" name="Group 290"/>
                  <p:cNvGrpSpPr>
                    <a:grpSpLocks/>
                  </p:cNvGrpSpPr>
                  <p:nvPr/>
                </p:nvGrpSpPr>
                <p:grpSpPr bwMode="auto">
                  <a:xfrm>
                    <a:off x="3840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34959" name="Oval 2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960" name="Line 2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4961" name="Line 2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4951" name="Group 294"/>
                  <p:cNvGrpSpPr>
                    <a:grpSpLocks/>
                  </p:cNvGrpSpPr>
                  <p:nvPr/>
                </p:nvGrpSpPr>
                <p:grpSpPr bwMode="auto">
                  <a:xfrm>
                    <a:off x="3936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34956" name="Oval 2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957" name="Line 2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4958" name="Line 2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4952" name="Group 298"/>
                  <p:cNvGrpSpPr>
                    <a:grpSpLocks/>
                  </p:cNvGrpSpPr>
                  <p:nvPr/>
                </p:nvGrpSpPr>
                <p:grpSpPr bwMode="auto">
                  <a:xfrm>
                    <a:off x="4032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34953" name="Oval 2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954" name="Line 3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4955" name="Line 3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</p:grpSp>
          </p:grpSp>
          <p:sp>
            <p:nvSpPr>
              <p:cNvPr id="34828" name="Oval 302"/>
              <p:cNvSpPr>
                <a:spLocks noChangeArrowheads="1"/>
              </p:cNvSpPr>
              <p:nvPr/>
            </p:nvSpPr>
            <p:spPr bwMode="auto">
              <a:xfrm>
                <a:off x="2112" y="1584"/>
                <a:ext cx="96" cy="5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29" name="Oval 303"/>
              <p:cNvSpPr>
                <a:spLocks noChangeArrowheads="1"/>
              </p:cNvSpPr>
              <p:nvPr/>
            </p:nvSpPr>
            <p:spPr bwMode="auto">
              <a:xfrm>
                <a:off x="1248" y="1248"/>
                <a:ext cx="336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30" name="Oval 304"/>
              <p:cNvSpPr>
                <a:spLocks noChangeArrowheads="1"/>
              </p:cNvSpPr>
              <p:nvPr/>
            </p:nvSpPr>
            <p:spPr bwMode="auto">
              <a:xfrm>
                <a:off x="1776" y="1296"/>
                <a:ext cx="240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4831" name="Group 305"/>
              <p:cNvGrpSpPr>
                <a:grpSpLocks/>
              </p:cNvGrpSpPr>
              <p:nvPr/>
            </p:nvGrpSpPr>
            <p:grpSpPr bwMode="auto">
              <a:xfrm>
                <a:off x="2352" y="1584"/>
                <a:ext cx="1312" cy="544"/>
                <a:chOff x="2816" y="528"/>
                <a:chExt cx="1312" cy="544"/>
              </a:xfrm>
            </p:grpSpPr>
            <p:grpSp>
              <p:nvGrpSpPr>
                <p:cNvPr id="34832" name="Group 306"/>
                <p:cNvGrpSpPr>
                  <a:grpSpLocks/>
                </p:cNvGrpSpPr>
                <p:nvPr/>
              </p:nvGrpSpPr>
              <p:grpSpPr bwMode="auto">
                <a:xfrm>
                  <a:off x="2816" y="528"/>
                  <a:ext cx="1312" cy="328"/>
                  <a:chOff x="2816" y="528"/>
                  <a:chExt cx="1312" cy="328"/>
                </a:xfrm>
              </p:grpSpPr>
              <p:grpSp>
                <p:nvGrpSpPr>
                  <p:cNvPr id="34886" name="Group 307"/>
                  <p:cNvGrpSpPr>
                    <a:grpSpLocks/>
                  </p:cNvGrpSpPr>
                  <p:nvPr/>
                </p:nvGrpSpPr>
                <p:grpSpPr bwMode="auto">
                  <a:xfrm>
                    <a:off x="2816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34935" name="Oval 3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936" name="Line 3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4937" name="Line 3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4887" name="Group 311"/>
                  <p:cNvGrpSpPr>
                    <a:grpSpLocks/>
                  </p:cNvGrpSpPr>
                  <p:nvPr/>
                </p:nvGrpSpPr>
                <p:grpSpPr bwMode="auto">
                  <a:xfrm>
                    <a:off x="2928" y="536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34932" name="Oval 3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933" name="Line 3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4934" name="Line 3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4888" name="Group 315"/>
                  <p:cNvGrpSpPr>
                    <a:grpSpLocks/>
                  </p:cNvGrpSpPr>
                  <p:nvPr/>
                </p:nvGrpSpPr>
                <p:grpSpPr bwMode="auto">
                  <a:xfrm>
                    <a:off x="3024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34929" name="Oval 3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930" name="Line 3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4931" name="Line 3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4889" name="Group 319"/>
                  <p:cNvGrpSpPr>
                    <a:grpSpLocks/>
                  </p:cNvGrpSpPr>
                  <p:nvPr/>
                </p:nvGrpSpPr>
                <p:grpSpPr bwMode="auto">
                  <a:xfrm>
                    <a:off x="3120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34926" name="Oval 3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927" name="Line 3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4928" name="Line 3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4890" name="Group 323"/>
                  <p:cNvGrpSpPr>
                    <a:grpSpLocks/>
                  </p:cNvGrpSpPr>
                  <p:nvPr/>
                </p:nvGrpSpPr>
                <p:grpSpPr bwMode="auto">
                  <a:xfrm>
                    <a:off x="3264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34923" name="Oval 3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924" name="Line 3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4925" name="Line 3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4891" name="Group 327"/>
                  <p:cNvGrpSpPr>
                    <a:grpSpLocks/>
                  </p:cNvGrpSpPr>
                  <p:nvPr/>
                </p:nvGrpSpPr>
                <p:grpSpPr bwMode="auto">
                  <a:xfrm>
                    <a:off x="3360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34920" name="Oval 3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921" name="Line 3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4922" name="Line 3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4892" name="Group 331"/>
                  <p:cNvGrpSpPr>
                    <a:grpSpLocks/>
                  </p:cNvGrpSpPr>
                  <p:nvPr/>
                </p:nvGrpSpPr>
                <p:grpSpPr bwMode="auto">
                  <a:xfrm>
                    <a:off x="3456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34917" name="Oval 3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918" name="Line 3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4919" name="Line 3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4893" name="Group 335"/>
                  <p:cNvGrpSpPr>
                    <a:grpSpLocks/>
                  </p:cNvGrpSpPr>
                  <p:nvPr/>
                </p:nvGrpSpPr>
                <p:grpSpPr bwMode="auto">
                  <a:xfrm>
                    <a:off x="3552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34914" name="Oval 3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915" name="Line 3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4916" name="Line 3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4894" name="Group 339"/>
                  <p:cNvGrpSpPr>
                    <a:grpSpLocks/>
                  </p:cNvGrpSpPr>
                  <p:nvPr/>
                </p:nvGrpSpPr>
                <p:grpSpPr bwMode="auto">
                  <a:xfrm>
                    <a:off x="3648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34911" name="Oval 3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912" name="Line 3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4913" name="Line 3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4895" name="Group 343"/>
                  <p:cNvGrpSpPr>
                    <a:grpSpLocks/>
                  </p:cNvGrpSpPr>
                  <p:nvPr/>
                </p:nvGrpSpPr>
                <p:grpSpPr bwMode="auto">
                  <a:xfrm>
                    <a:off x="3744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34908" name="Oval 3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909" name="Line 3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4910" name="Line 3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4896" name="Group 347"/>
                  <p:cNvGrpSpPr>
                    <a:grpSpLocks/>
                  </p:cNvGrpSpPr>
                  <p:nvPr/>
                </p:nvGrpSpPr>
                <p:grpSpPr bwMode="auto">
                  <a:xfrm>
                    <a:off x="3840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34905" name="Oval 3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906" name="Line 3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4907" name="Line 3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4897" name="Group 351"/>
                  <p:cNvGrpSpPr>
                    <a:grpSpLocks/>
                  </p:cNvGrpSpPr>
                  <p:nvPr/>
                </p:nvGrpSpPr>
                <p:grpSpPr bwMode="auto">
                  <a:xfrm>
                    <a:off x="3936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34902" name="Oval 3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903" name="Line 3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4904" name="Line 3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4898" name="Group 355"/>
                  <p:cNvGrpSpPr>
                    <a:grpSpLocks/>
                  </p:cNvGrpSpPr>
                  <p:nvPr/>
                </p:nvGrpSpPr>
                <p:grpSpPr bwMode="auto">
                  <a:xfrm>
                    <a:off x="4032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34899" name="Oval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900" name="Line 3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4901" name="Line 3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</p:grpSp>
            <p:grpSp>
              <p:nvGrpSpPr>
                <p:cNvPr id="34833" name="Group 359"/>
                <p:cNvGrpSpPr>
                  <a:grpSpLocks/>
                </p:cNvGrpSpPr>
                <p:nvPr/>
              </p:nvGrpSpPr>
              <p:grpSpPr bwMode="auto">
                <a:xfrm rot="10732215">
                  <a:off x="2816" y="744"/>
                  <a:ext cx="1312" cy="328"/>
                  <a:chOff x="2816" y="528"/>
                  <a:chExt cx="1312" cy="328"/>
                </a:xfrm>
              </p:grpSpPr>
              <p:grpSp>
                <p:nvGrpSpPr>
                  <p:cNvPr id="34834" name="Group 360"/>
                  <p:cNvGrpSpPr>
                    <a:grpSpLocks/>
                  </p:cNvGrpSpPr>
                  <p:nvPr/>
                </p:nvGrpSpPr>
                <p:grpSpPr bwMode="auto">
                  <a:xfrm>
                    <a:off x="2816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34883" name="Oval 3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84" name="Line 3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4885" name="Line 3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4835" name="Group 364"/>
                  <p:cNvGrpSpPr>
                    <a:grpSpLocks/>
                  </p:cNvGrpSpPr>
                  <p:nvPr/>
                </p:nvGrpSpPr>
                <p:grpSpPr bwMode="auto">
                  <a:xfrm>
                    <a:off x="2928" y="536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34880" name="Oval 3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81" name="Line 3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4882" name="Line 3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4836" name="Group 368"/>
                  <p:cNvGrpSpPr>
                    <a:grpSpLocks/>
                  </p:cNvGrpSpPr>
                  <p:nvPr/>
                </p:nvGrpSpPr>
                <p:grpSpPr bwMode="auto">
                  <a:xfrm>
                    <a:off x="3024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34877" name="Oval 3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78" name="Line 3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4879" name="Line 3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4837" name="Group 372"/>
                  <p:cNvGrpSpPr>
                    <a:grpSpLocks/>
                  </p:cNvGrpSpPr>
                  <p:nvPr/>
                </p:nvGrpSpPr>
                <p:grpSpPr bwMode="auto">
                  <a:xfrm>
                    <a:off x="3120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34874" name="Oval 3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75" name="Line 3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4876" name="Line 3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4838" name="Group 376"/>
                  <p:cNvGrpSpPr>
                    <a:grpSpLocks/>
                  </p:cNvGrpSpPr>
                  <p:nvPr/>
                </p:nvGrpSpPr>
                <p:grpSpPr bwMode="auto">
                  <a:xfrm>
                    <a:off x="3264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34871" name="Oval 3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72" name="Line 3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4873" name="Line 3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4839" name="Group 380"/>
                  <p:cNvGrpSpPr>
                    <a:grpSpLocks/>
                  </p:cNvGrpSpPr>
                  <p:nvPr/>
                </p:nvGrpSpPr>
                <p:grpSpPr bwMode="auto">
                  <a:xfrm>
                    <a:off x="3360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34868" name="Oval 3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69" name="Line 3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4870" name="Line 3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4840" name="Group 384"/>
                  <p:cNvGrpSpPr>
                    <a:grpSpLocks/>
                  </p:cNvGrpSpPr>
                  <p:nvPr/>
                </p:nvGrpSpPr>
                <p:grpSpPr bwMode="auto">
                  <a:xfrm>
                    <a:off x="3456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34865" name="Oval 3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66" name="Line 3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4867" name="Line 3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4841" name="Group 388"/>
                  <p:cNvGrpSpPr>
                    <a:grpSpLocks/>
                  </p:cNvGrpSpPr>
                  <p:nvPr/>
                </p:nvGrpSpPr>
                <p:grpSpPr bwMode="auto">
                  <a:xfrm>
                    <a:off x="3552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34862" name="Oval 3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63" name="Line 3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4864" name="Line 3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4842" name="Group 392"/>
                  <p:cNvGrpSpPr>
                    <a:grpSpLocks/>
                  </p:cNvGrpSpPr>
                  <p:nvPr/>
                </p:nvGrpSpPr>
                <p:grpSpPr bwMode="auto">
                  <a:xfrm>
                    <a:off x="3648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34859" name="Oval 3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60" name="Line 3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4861" name="Line 3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4843" name="Group 396"/>
                  <p:cNvGrpSpPr>
                    <a:grpSpLocks/>
                  </p:cNvGrpSpPr>
                  <p:nvPr/>
                </p:nvGrpSpPr>
                <p:grpSpPr bwMode="auto">
                  <a:xfrm>
                    <a:off x="3744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34856" name="Oval 3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57" name="Line 3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4858" name="Line 3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4844" name="Group 400"/>
                  <p:cNvGrpSpPr>
                    <a:grpSpLocks/>
                  </p:cNvGrpSpPr>
                  <p:nvPr/>
                </p:nvGrpSpPr>
                <p:grpSpPr bwMode="auto">
                  <a:xfrm>
                    <a:off x="3840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34853" name="Oval 4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54" name="Line 4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4855" name="Line 4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4845" name="Group 404"/>
                  <p:cNvGrpSpPr>
                    <a:grpSpLocks/>
                  </p:cNvGrpSpPr>
                  <p:nvPr/>
                </p:nvGrpSpPr>
                <p:grpSpPr bwMode="auto">
                  <a:xfrm>
                    <a:off x="3936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34850" name="Oval 4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51" name="Line 4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4852" name="Line 4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34846" name="Group 408"/>
                  <p:cNvGrpSpPr>
                    <a:grpSpLocks/>
                  </p:cNvGrpSpPr>
                  <p:nvPr/>
                </p:nvGrpSpPr>
                <p:grpSpPr bwMode="auto">
                  <a:xfrm>
                    <a:off x="4032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34847" name="Oval 4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48" name="Line 4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34849" name="Line 4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</p:grpSp>
          </p:grpSp>
        </p:grpSp>
        <p:sp>
          <p:nvSpPr>
            <p:cNvPr id="34826" name="Text Box 412"/>
            <p:cNvSpPr txBox="1">
              <a:spLocks noChangeArrowheads="1"/>
            </p:cNvSpPr>
            <p:nvPr/>
          </p:nvSpPr>
          <p:spPr bwMode="auto">
            <a:xfrm>
              <a:off x="3888" y="1632"/>
              <a:ext cx="13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 dirty="0">
                  <a:solidFill>
                    <a:srgbClr val="92D050"/>
                  </a:solidFill>
                </a:rPr>
                <a:t>Solid-gel state</a:t>
              </a:r>
            </a:p>
          </p:txBody>
        </p:sp>
      </p:grpSp>
      <p:sp>
        <p:nvSpPr>
          <p:cNvPr id="34820" name="Rectangle 413"/>
          <p:cNvSpPr>
            <a:spLocks noChangeArrowheads="1"/>
          </p:cNvSpPr>
          <p:nvPr/>
        </p:nvSpPr>
        <p:spPr bwMode="auto">
          <a:xfrm>
            <a:off x="1060989" y="5029200"/>
            <a:ext cx="772318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dirty="0">
                <a:solidFill>
                  <a:srgbClr val="92D050"/>
                </a:solidFill>
              </a:rPr>
              <a:t>Electric conductivity as an index for resistance to low temperature in </a:t>
            </a:r>
            <a:r>
              <a:rPr lang="en-US" altLang="zh-CN" sz="3200" dirty="0" err="1">
                <a:solidFill>
                  <a:srgbClr val="92D050"/>
                </a:solidFill>
              </a:rPr>
              <a:t>pruduction</a:t>
            </a:r>
            <a:endParaRPr lang="en-US" altLang="zh-CN" sz="32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99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762000"/>
            <a:ext cx="7772400" cy="5334000"/>
          </a:xfrm>
        </p:spPr>
        <p:txBody>
          <a:bodyPr>
            <a:normAutofit lnSpcReduction="10000"/>
          </a:bodyPr>
          <a:lstStyle/>
          <a:p>
            <a:pPr algn="just" rtl="0" eaLnBrk="1" hangingPunct="1">
              <a:lnSpc>
                <a:spcPct val="184000"/>
              </a:lnSpc>
            </a:pPr>
            <a:r>
              <a:rPr lang="en-US" altLang="zh-CN" b="1" dirty="0" smtClean="0">
                <a:solidFill>
                  <a:srgbClr val="FF0000"/>
                </a:solidFill>
              </a:rPr>
              <a:t>2.1.2.2. Metabolism disorder</a:t>
            </a:r>
            <a:endParaRPr lang="en-US" altLang="zh-CN" sz="2800" b="1" dirty="0" smtClean="0">
              <a:solidFill>
                <a:srgbClr val="92D050"/>
              </a:solidFill>
            </a:endParaRPr>
          </a:p>
          <a:p>
            <a:pPr algn="just" rtl="0" eaLnBrk="1" hangingPunct="1"/>
            <a:r>
              <a:rPr lang="zh-CN" altLang="en-US" sz="2800" dirty="0" smtClean="0">
                <a:solidFill>
                  <a:srgbClr val="92D050"/>
                </a:solidFill>
              </a:rPr>
              <a:t>（</a:t>
            </a:r>
            <a:r>
              <a:rPr lang="en-US" altLang="zh-CN" sz="2800" dirty="0" smtClean="0">
                <a:solidFill>
                  <a:srgbClr val="92D050"/>
                </a:solidFill>
              </a:rPr>
              <a:t>1</a:t>
            </a:r>
            <a:r>
              <a:rPr lang="zh-CN" altLang="en-US" sz="2800" dirty="0" smtClean="0">
                <a:solidFill>
                  <a:srgbClr val="92D050"/>
                </a:solidFill>
              </a:rPr>
              <a:t>）</a:t>
            </a:r>
            <a:r>
              <a:rPr lang="en-US" altLang="zh-CN" sz="2800" dirty="0" smtClean="0">
                <a:solidFill>
                  <a:srgbClr val="92D050"/>
                </a:solidFill>
              </a:rPr>
              <a:t>Uptake function of roots declines and water balance disorders</a:t>
            </a:r>
            <a:endParaRPr lang="en-US" altLang="zh-CN" dirty="0" smtClean="0">
              <a:solidFill>
                <a:srgbClr val="92D050"/>
              </a:solidFill>
            </a:endParaRPr>
          </a:p>
          <a:p>
            <a:pPr algn="just" rtl="0" eaLnBrk="1" hangingPunct="1"/>
            <a:r>
              <a:rPr lang="en-US" altLang="zh-CN" sz="2800" b="1" dirty="0" smtClean="0">
                <a:solidFill>
                  <a:srgbClr val="92D050"/>
                </a:solidFill>
              </a:rPr>
              <a:t>Transpiration</a:t>
            </a:r>
            <a:r>
              <a:rPr lang="en-US" altLang="zh-CN" sz="2800" b="1" dirty="0" smtClean="0">
                <a:solidFill>
                  <a:srgbClr val="92D050"/>
                </a:solidFill>
                <a:cs typeface="Times New Roman" pitchFamily="18" charset="0"/>
              </a:rPr>
              <a:t>&gt;water absorption</a:t>
            </a:r>
            <a:r>
              <a:rPr lang="en-US" altLang="zh-CN" sz="2800" b="1" dirty="0" smtClean="0">
                <a:solidFill>
                  <a:srgbClr val="92D050"/>
                </a:solidFill>
              </a:rPr>
              <a:t>. The plant loss water and leaf curl</a:t>
            </a:r>
            <a:r>
              <a:rPr lang="en-US" altLang="zh-CN" sz="2800" dirty="0" smtClean="0">
                <a:solidFill>
                  <a:srgbClr val="92D050"/>
                </a:solidFill>
              </a:rPr>
              <a:t>——</a:t>
            </a:r>
            <a:r>
              <a:rPr lang="zh-CN" altLang="en-US" sz="2800" dirty="0" smtClean="0">
                <a:solidFill>
                  <a:srgbClr val="92D050"/>
                </a:solidFill>
              </a:rPr>
              <a:t>。</a:t>
            </a:r>
          </a:p>
          <a:p>
            <a:pPr algn="just" rtl="0" eaLnBrk="1" hangingPunct="1"/>
            <a:r>
              <a:rPr lang="zh-CN" altLang="en-US" sz="2800" dirty="0" smtClean="0">
                <a:solidFill>
                  <a:srgbClr val="92D050"/>
                </a:solidFill>
              </a:rPr>
              <a:t>（</a:t>
            </a:r>
            <a:r>
              <a:rPr lang="en-US" altLang="zh-CN" sz="2800" dirty="0" smtClean="0">
                <a:solidFill>
                  <a:srgbClr val="92D050"/>
                </a:solidFill>
              </a:rPr>
              <a:t>2</a:t>
            </a:r>
            <a:r>
              <a:rPr lang="zh-CN" altLang="en-US" sz="2800" dirty="0" smtClean="0">
                <a:solidFill>
                  <a:srgbClr val="92D050"/>
                </a:solidFill>
              </a:rPr>
              <a:t>）</a:t>
            </a:r>
            <a:r>
              <a:rPr lang="en-US" altLang="zh-CN" sz="2800" dirty="0" smtClean="0">
                <a:solidFill>
                  <a:srgbClr val="92D050"/>
                </a:solidFill>
              </a:rPr>
              <a:t>Photosynthetic rate lowers </a:t>
            </a:r>
            <a:r>
              <a:rPr lang="zh-CN" altLang="en-US" sz="2800" dirty="0" smtClean="0">
                <a:solidFill>
                  <a:srgbClr val="92D050"/>
                </a:solidFill>
              </a:rPr>
              <a:t>。</a:t>
            </a:r>
          </a:p>
          <a:p>
            <a:pPr algn="just" rtl="0" eaLnBrk="1" hangingPunct="1"/>
            <a:r>
              <a:rPr lang="en-US" altLang="zh-CN" sz="2800" dirty="0" smtClean="0">
                <a:solidFill>
                  <a:srgbClr val="92D050"/>
                </a:solidFill>
              </a:rPr>
              <a:t>Photosynthesis&lt; respiration, starvation to death</a:t>
            </a:r>
          </a:p>
          <a:p>
            <a:pPr algn="just" rtl="0" eaLnBrk="1" hangingPunct="1"/>
            <a:r>
              <a:rPr lang="en-US" altLang="zh-CN" sz="2800" dirty="0" smtClean="0">
                <a:solidFill>
                  <a:srgbClr val="92D050"/>
                </a:solidFill>
              </a:rPr>
              <a:t>Rubisco losses activity under low temperature</a:t>
            </a:r>
            <a:r>
              <a:rPr lang="zh-CN" altLang="zh-CN" sz="2800" dirty="0" smtClean="0">
                <a:solidFill>
                  <a:srgbClr val="92D050"/>
                </a:solidFill>
              </a:rPr>
              <a:t>，</a:t>
            </a:r>
            <a:r>
              <a:rPr lang="en-US" altLang="zh-CN" sz="2800" dirty="0" smtClean="0">
                <a:solidFill>
                  <a:srgbClr val="92D050"/>
                </a:solidFill>
              </a:rPr>
              <a:t>PSP uncouples and free </a:t>
            </a:r>
            <a:r>
              <a:rPr lang="en-US" altLang="zh-CN" sz="2800" dirty="0" smtClean="0"/>
              <a:t>radicals breaks suddenly.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55050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pPr algn="l" rtl="0" eaLnBrk="1" hangingPunct="1"/>
            <a:r>
              <a:rPr lang="zh-CN" altLang="en-US" sz="2800" dirty="0" smtClean="0">
                <a:solidFill>
                  <a:srgbClr val="92D050"/>
                </a:solidFill>
              </a:rPr>
              <a:t>（</a:t>
            </a:r>
            <a:r>
              <a:rPr lang="en-US" altLang="zh-CN" sz="2800" dirty="0" smtClean="0">
                <a:solidFill>
                  <a:srgbClr val="92D050"/>
                </a:solidFill>
              </a:rPr>
              <a:t>3</a:t>
            </a:r>
            <a:r>
              <a:rPr lang="zh-CN" altLang="en-US" sz="2800" dirty="0" smtClean="0">
                <a:solidFill>
                  <a:srgbClr val="92D050"/>
                </a:solidFill>
              </a:rPr>
              <a:t>）</a:t>
            </a:r>
            <a:r>
              <a:rPr lang="en-US" altLang="zh-CN" sz="2800" dirty="0" smtClean="0">
                <a:solidFill>
                  <a:srgbClr val="92D050"/>
                </a:solidFill>
              </a:rPr>
              <a:t>Aerobic respiration decreases and anaerobic respiration increases</a:t>
            </a:r>
            <a:r>
              <a:rPr lang="zh-CN" altLang="en-US" sz="2800" dirty="0" smtClean="0">
                <a:solidFill>
                  <a:srgbClr val="92D050"/>
                </a:solidFill>
              </a:rPr>
              <a:t>。</a:t>
            </a:r>
          </a:p>
          <a:p>
            <a:pPr algn="l" rtl="0" eaLnBrk="1" hangingPunct="1"/>
            <a:r>
              <a:rPr lang="en-US" altLang="zh-CN" sz="2800" dirty="0" smtClean="0">
                <a:solidFill>
                  <a:srgbClr val="92D050"/>
                </a:solidFill>
              </a:rPr>
              <a:t>Cytaa</a:t>
            </a:r>
            <a:r>
              <a:rPr lang="en-US" altLang="zh-CN" sz="2800" baseline="-25000" dirty="0" smtClean="0">
                <a:solidFill>
                  <a:srgbClr val="92D050"/>
                </a:solidFill>
              </a:rPr>
              <a:t>3 </a:t>
            </a:r>
            <a:r>
              <a:rPr lang="en-US" altLang="zh-CN" sz="2800" dirty="0" smtClean="0">
                <a:solidFill>
                  <a:srgbClr val="92D050"/>
                </a:solidFill>
              </a:rPr>
              <a:t>activity ↓, respiratory electron transport and phosphorylation activities ↓. Ethanol poison.</a:t>
            </a:r>
          </a:p>
          <a:p>
            <a:pPr algn="l" rtl="0" eaLnBrk="1" hangingPunct="1"/>
            <a:r>
              <a:rPr lang="zh-CN" altLang="en-US" sz="2800" dirty="0" smtClean="0">
                <a:solidFill>
                  <a:srgbClr val="92D050"/>
                </a:solidFill>
              </a:rPr>
              <a:t>（</a:t>
            </a:r>
            <a:r>
              <a:rPr lang="en-US" altLang="zh-CN" sz="2800" dirty="0" smtClean="0">
                <a:solidFill>
                  <a:srgbClr val="92D050"/>
                </a:solidFill>
              </a:rPr>
              <a:t>4</a:t>
            </a:r>
            <a:r>
              <a:rPr lang="zh-CN" altLang="en-US" sz="2800" dirty="0" smtClean="0">
                <a:solidFill>
                  <a:srgbClr val="92D050"/>
                </a:solidFill>
              </a:rPr>
              <a:t>） </a:t>
            </a:r>
            <a:r>
              <a:rPr lang="en-US" altLang="zh-CN" sz="2800" dirty="0" smtClean="0">
                <a:solidFill>
                  <a:srgbClr val="92D050"/>
                </a:solidFill>
              </a:rPr>
              <a:t>Organic substance degrades</a:t>
            </a:r>
            <a:r>
              <a:rPr lang="zh-CN" altLang="en-US" sz="2800" dirty="0" smtClean="0">
                <a:solidFill>
                  <a:srgbClr val="92D050"/>
                </a:solidFill>
              </a:rPr>
              <a:t>。</a:t>
            </a:r>
          </a:p>
          <a:p>
            <a:pPr algn="l" rtl="0" eaLnBrk="1" hangingPunct="1"/>
            <a:r>
              <a:rPr lang="zh-CN" altLang="en-US" sz="2800" dirty="0" smtClean="0">
                <a:solidFill>
                  <a:srgbClr val="92D050"/>
                </a:solidFill>
              </a:rPr>
              <a:t> </a:t>
            </a:r>
            <a:r>
              <a:rPr lang="en-US" altLang="zh-CN" sz="2800" dirty="0" smtClean="0">
                <a:solidFill>
                  <a:srgbClr val="92D050"/>
                </a:solidFill>
              </a:rPr>
              <a:t>protease↑</a:t>
            </a:r>
            <a:r>
              <a:rPr lang="zh-CN" altLang="en-US" sz="2800" dirty="0" smtClean="0">
                <a:solidFill>
                  <a:srgbClr val="92D050"/>
                </a:solidFill>
              </a:rPr>
              <a:t>，</a:t>
            </a:r>
            <a:r>
              <a:rPr lang="en-US" altLang="zh-CN" sz="2800" dirty="0" smtClean="0">
                <a:solidFill>
                  <a:srgbClr val="92D050"/>
                </a:solidFill>
              </a:rPr>
              <a:t>protein↓</a:t>
            </a:r>
            <a:r>
              <a:rPr lang="zh-CN" altLang="en-US" sz="2800" dirty="0" smtClean="0">
                <a:solidFill>
                  <a:srgbClr val="92D050"/>
                </a:solidFill>
              </a:rPr>
              <a:t>，</a:t>
            </a:r>
            <a:r>
              <a:rPr lang="en-US" altLang="zh-CN" sz="2800" dirty="0" smtClean="0">
                <a:solidFill>
                  <a:srgbClr val="92D050"/>
                </a:solidFill>
              </a:rPr>
              <a:t>RNA</a:t>
            </a:r>
            <a:r>
              <a:rPr lang="zh-CN" altLang="en-US" sz="2800" dirty="0" smtClean="0">
                <a:solidFill>
                  <a:srgbClr val="92D050"/>
                </a:solidFill>
              </a:rPr>
              <a:t>、</a:t>
            </a:r>
            <a:r>
              <a:rPr lang="en-US" altLang="zh-CN" sz="2800" dirty="0" smtClean="0">
                <a:solidFill>
                  <a:srgbClr val="92D050"/>
                </a:solidFill>
              </a:rPr>
              <a:t>ATP ↓</a:t>
            </a:r>
            <a:r>
              <a:rPr lang="en-US" altLang="zh-CN" sz="2800" dirty="0" smtClean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181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838200"/>
            <a:ext cx="7924800" cy="52578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altLang="zh-CN" sz="3600" b="1" dirty="0" smtClean="0">
                <a:solidFill>
                  <a:srgbClr val="92D050"/>
                </a:solidFill>
              </a:rPr>
              <a:t>2.1.3 </a:t>
            </a:r>
            <a:r>
              <a:rPr lang="en-US" altLang="zh-CN" b="1" dirty="0" smtClean="0">
                <a:solidFill>
                  <a:srgbClr val="92D050"/>
                </a:solidFill>
              </a:rPr>
              <a:t> Physiological reaction of plant to low temperature</a:t>
            </a:r>
            <a:endParaRPr lang="en-US" altLang="zh-CN" dirty="0" smtClean="0">
              <a:solidFill>
                <a:srgbClr val="92D050"/>
              </a:solidFill>
            </a:endParaRPr>
          </a:p>
          <a:p>
            <a:pPr algn="l" rtl="0" eaLnBrk="1" hangingPunct="1">
              <a:lnSpc>
                <a:spcPct val="90000"/>
              </a:lnSpc>
            </a:pPr>
            <a:r>
              <a:rPr lang="en-US" altLang="zh-CN" dirty="0" smtClean="0">
                <a:solidFill>
                  <a:srgbClr val="92D050"/>
                </a:solidFill>
              </a:rPr>
              <a:t>(1)  Water content, metabolism, growth decrease .</a:t>
            </a:r>
            <a:endParaRPr lang="en-US" altLang="zh-CN" b="1" dirty="0" smtClean="0">
              <a:solidFill>
                <a:srgbClr val="92D050"/>
              </a:solidFill>
            </a:endParaRPr>
          </a:p>
          <a:p>
            <a:pPr algn="l" rtl="0" eaLnBrk="1" hangingPunct="1">
              <a:lnSpc>
                <a:spcPct val="90000"/>
              </a:lnSpc>
            </a:pPr>
            <a:r>
              <a:rPr lang="en-US" altLang="zh-CN" dirty="0" smtClean="0">
                <a:solidFill>
                  <a:srgbClr val="92D050"/>
                </a:solidFill>
              </a:rPr>
              <a:t>Total water content↓</a:t>
            </a:r>
            <a:r>
              <a:rPr lang="zh-CN" altLang="en-US" dirty="0" smtClean="0">
                <a:solidFill>
                  <a:srgbClr val="92D050"/>
                </a:solidFill>
              </a:rPr>
              <a:t>，</a:t>
            </a:r>
            <a:r>
              <a:rPr lang="en-US" altLang="zh-CN" dirty="0" smtClean="0">
                <a:solidFill>
                  <a:srgbClr val="92D050"/>
                </a:solidFill>
              </a:rPr>
              <a:t>bound water↑</a:t>
            </a:r>
            <a:r>
              <a:rPr lang="zh-CN" altLang="en-US" dirty="0" smtClean="0">
                <a:solidFill>
                  <a:srgbClr val="92D050"/>
                </a:solidFill>
              </a:rPr>
              <a:t>，</a:t>
            </a:r>
            <a:r>
              <a:rPr lang="en-US" altLang="zh-CN" dirty="0" smtClean="0">
                <a:solidFill>
                  <a:srgbClr val="92D050"/>
                </a:solidFill>
              </a:rPr>
              <a:t>free water and ratio (free water/bound water) ↓</a:t>
            </a:r>
            <a:r>
              <a:rPr lang="zh-CN" altLang="en-US" dirty="0" smtClean="0">
                <a:solidFill>
                  <a:srgbClr val="92D050"/>
                </a:solidFill>
              </a:rPr>
              <a:t>。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zh-CN" b="1" dirty="0" smtClean="0">
                <a:solidFill>
                  <a:srgbClr val="92D050"/>
                </a:solidFill>
              </a:rPr>
              <a:t>(2)  Protective substances increase</a:t>
            </a:r>
            <a:r>
              <a:rPr lang="zh-CN" altLang="en-US" b="1" dirty="0" smtClean="0">
                <a:solidFill>
                  <a:srgbClr val="92D050"/>
                </a:solidFill>
              </a:rPr>
              <a:t>。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zh-CN" dirty="0" smtClean="0">
                <a:solidFill>
                  <a:srgbClr val="92D050"/>
                </a:solidFill>
              </a:rPr>
              <a:t>NADPH——reduces</a:t>
            </a:r>
            <a:r>
              <a:rPr lang="zh-CN" altLang="en-US" dirty="0" smtClean="0">
                <a:solidFill>
                  <a:srgbClr val="92D050"/>
                </a:solidFill>
              </a:rPr>
              <a:t>－</a:t>
            </a:r>
            <a:r>
              <a:rPr lang="en-US" altLang="zh-CN" dirty="0" smtClean="0">
                <a:solidFill>
                  <a:srgbClr val="92D050"/>
                </a:solidFill>
              </a:rPr>
              <a:t>S</a:t>
            </a:r>
            <a:r>
              <a:rPr lang="zh-CN" altLang="en-US" dirty="0" smtClean="0">
                <a:solidFill>
                  <a:srgbClr val="92D050"/>
                </a:solidFill>
              </a:rPr>
              <a:t>－</a:t>
            </a:r>
            <a:r>
              <a:rPr lang="en-US" altLang="zh-CN" dirty="0" smtClean="0">
                <a:solidFill>
                  <a:srgbClr val="92D050"/>
                </a:solidFill>
              </a:rPr>
              <a:t>S</a:t>
            </a:r>
            <a:r>
              <a:rPr lang="zh-CN" altLang="en-US" dirty="0" smtClean="0">
                <a:solidFill>
                  <a:srgbClr val="92D050"/>
                </a:solidFill>
              </a:rPr>
              <a:t>－ </a:t>
            </a:r>
            <a:r>
              <a:rPr lang="en-US" altLang="zh-CN" dirty="0" smtClean="0">
                <a:solidFill>
                  <a:srgbClr val="92D050"/>
                </a:solidFill>
              </a:rPr>
              <a:t>to </a:t>
            </a:r>
            <a:r>
              <a:rPr lang="zh-CN" altLang="en-US" dirty="0" smtClean="0">
                <a:solidFill>
                  <a:srgbClr val="92D050"/>
                </a:solidFill>
              </a:rPr>
              <a:t>－ </a:t>
            </a:r>
            <a:r>
              <a:rPr lang="en-US" altLang="zh-CN" dirty="0" smtClean="0">
                <a:solidFill>
                  <a:srgbClr val="92D050"/>
                </a:solidFill>
              </a:rPr>
              <a:t>SH</a:t>
            </a:r>
            <a:r>
              <a:rPr lang="zh-CN" altLang="en-US" dirty="0" smtClean="0">
                <a:solidFill>
                  <a:srgbClr val="92D050"/>
                </a:solidFill>
              </a:rPr>
              <a:t>，</a:t>
            </a:r>
            <a:r>
              <a:rPr lang="en-US" altLang="zh-CN" dirty="0" smtClean="0">
                <a:solidFill>
                  <a:srgbClr val="92D050"/>
                </a:solidFill>
              </a:rPr>
              <a:t>ATP and sugar↑, bound water</a:t>
            </a:r>
            <a:r>
              <a:rPr lang="en-US" altLang="zh-CN" dirty="0" smtClean="0">
                <a:solidFill>
                  <a:schemeClr val="bg1"/>
                </a:solidFill>
              </a:rPr>
              <a:t>↑.</a:t>
            </a:r>
          </a:p>
        </p:txBody>
      </p:sp>
    </p:spTree>
    <p:extLst>
      <p:ext uri="{BB962C8B-B14F-4D97-AF65-F5344CB8AC3E}">
        <p14:creationId xmlns:p14="http://schemas.microsoft.com/office/powerpoint/2010/main" val="286765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609600"/>
            <a:ext cx="8062912" cy="5486400"/>
          </a:xfrm>
        </p:spPr>
        <p:txBody>
          <a:bodyPr>
            <a:normAutofit lnSpcReduction="10000"/>
          </a:bodyPr>
          <a:lstStyle/>
          <a:p>
            <a:pPr algn="l" rtl="0" eaLnBrk="1" hangingPunct="1"/>
            <a:r>
              <a:rPr lang="en-US" altLang="zh-CN" sz="2800" b="1" dirty="0" smtClean="0">
                <a:solidFill>
                  <a:srgbClr val="92D050"/>
                </a:solidFill>
              </a:rPr>
              <a:t>(3) Unsaturated fatty acid increase in membrane</a:t>
            </a:r>
            <a:r>
              <a:rPr lang="zh-CN" altLang="en-US" sz="2800" dirty="0" smtClean="0">
                <a:solidFill>
                  <a:srgbClr val="92D050"/>
                </a:solidFill>
              </a:rPr>
              <a:t>。</a:t>
            </a:r>
          </a:p>
          <a:p>
            <a:pPr algn="l" rtl="0" eaLnBrk="1" hangingPunct="1"/>
            <a:r>
              <a:rPr lang="en-US" altLang="zh-CN" sz="2800" b="1" dirty="0" smtClean="0">
                <a:solidFill>
                  <a:srgbClr val="92D050"/>
                </a:solidFill>
              </a:rPr>
              <a:t>Unsaturated fatty acid↑ and saturated one ↓.</a:t>
            </a:r>
          </a:p>
          <a:p>
            <a:pPr algn="l" rtl="0" eaLnBrk="1" hangingPunct="1"/>
            <a:endParaRPr lang="en-US" altLang="zh-CN" sz="2800" dirty="0" smtClean="0">
              <a:solidFill>
                <a:srgbClr val="92D050"/>
              </a:solidFill>
            </a:endParaRPr>
          </a:p>
          <a:p>
            <a:pPr algn="l" rtl="0" eaLnBrk="1" hangingPunct="1"/>
            <a:r>
              <a:rPr lang="en-US" altLang="zh-CN" sz="2800" b="1" dirty="0" smtClean="0">
                <a:solidFill>
                  <a:srgbClr val="92D050"/>
                </a:solidFill>
              </a:rPr>
              <a:t>(4)  ABA↑</a:t>
            </a:r>
            <a:r>
              <a:rPr lang="zh-CN" altLang="en-US" sz="2800" b="1" dirty="0" smtClean="0">
                <a:solidFill>
                  <a:srgbClr val="92D050"/>
                </a:solidFill>
              </a:rPr>
              <a:t>，</a:t>
            </a:r>
            <a:r>
              <a:rPr lang="en-US" altLang="zh-CN" sz="2800" b="1" dirty="0" smtClean="0">
                <a:solidFill>
                  <a:srgbClr val="92D050"/>
                </a:solidFill>
              </a:rPr>
              <a:t>GA↓, dormancy appears.</a:t>
            </a:r>
          </a:p>
          <a:p>
            <a:pPr algn="l" rtl="0" eaLnBrk="1" hangingPunct="1"/>
            <a:endParaRPr lang="en-US" altLang="zh-CN" sz="2800" b="1" dirty="0" smtClean="0">
              <a:solidFill>
                <a:srgbClr val="92D050"/>
              </a:solidFill>
            </a:endParaRPr>
          </a:p>
          <a:p>
            <a:pPr algn="l" rtl="0" eaLnBrk="1" hangingPunct="1"/>
            <a:r>
              <a:rPr lang="en-US" altLang="zh-CN" sz="2800" b="1" dirty="0" smtClean="0">
                <a:solidFill>
                  <a:srgbClr val="92D050"/>
                </a:solidFill>
              </a:rPr>
              <a:t>(5)  Proteins-resistant to freezing accumulations.</a:t>
            </a:r>
          </a:p>
          <a:p>
            <a:pPr algn="l" rtl="0" eaLnBrk="1" hangingPunct="1"/>
            <a:endParaRPr lang="en-US" altLang="zh-CN" sz="2800" b="1" dirty="0" smtClean="0">
              <a:solidFill>
                <a:srgbClr val="92D050"/>
              </a:solidFill>
            </a:endParaRPr>
          </a:p>
          <a:p>
            <a:pPr algn="l" rtl="0" eaLnBrk="1" hangingPunct="1"/>
            <a:r>
              <a:rPr lang="en-US" altLang="zh-CN" sz="2800" b="1" dirty="0" smtClean="0">
                <a:solidFill>
                  <a:srgbClr val="92D050"/>
                </a:solidFill>
              </a:rPr>
              <a:t>Freezing resistant protein —— Ice-Box——The genes expression induced by freeze——freeze-resistant protein.</a:t>
            </a:r>
          </a:p>
        </p:txBody>
      </p:sp>
    </p:spTree>
    <p:extLst>
      <p:ext uri="{BB962C8B-B14F-4D97-AF65-F5344CB8AC3E}">
        <p14:creationId xmlns:p14="http://schemas.microsoft.com/office/powerpoint/2010/main" val="31059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algn="l" rtl="0" eaLnBrk="1" hangingPunct="1"/>
            <a:r>
              <a:rPr lang="en-US" altLang="zh-CN" sz="3600" b="1" dirty="0" smtClean="0">
                <a:solidFill>
                  <a:srgbClr val="92D050"/>
                </a:solidFill>
              </a:rPr>
              <a:t>2.1.2.4 </a:t>
            </a:r>
            <a:r>
              <a:rPr lang="en-US" altLang="zh-CN" b="1" dirty="0" smtClean="0">
                <a:solidFill>
                  <a:srgbClr val="92D050"/>
                </a:solidFill>
              </a:rPr>
              <a:t> Methods to increase the resistance to low temperature</a:t>
            </a:r>
            <a:r>
              <a:rPr lang="zh-CN" altLang="en-US" b="1" dirty="0" smtClean="0">
                <a:solidFill>
                  <a:srgbClr val="92D050"/>
                </a:solidFill>
              </a:rPr>
              <a:t>。</a:t>
            </a:r>
          </a:p>
          <a:p>
            <a:pPr algn="just" rtl="0" eaLnBrk="1" hangingPunct="1"/>
            <a:r>
              <a:rPr lang="en-US" altLang="zh-CN" b="1" dirty="0" smtClean="0">
                <a:solidFill>
                  <a:srgbClr val="92D050"/>
                </a:solidFill>
              </a:rPr>
              <a:t>(1) The resistant cultivars.</a:t>
            </a:r>
          </a:p>
          <a:p>
            <a:pPr algn="just" rtl="0" eaLnBrk="1" hangingPunct="1"/>
            <a:r>
              <a:rPr lang="en-US" altLang="zh-CN" b="1" dirty="0" smtClean="0">
                <a:solidFill>
                  <a:srgbClr val="92D050"/>
                </a:solidFill>
              </a:rPr>
              <a:t>(2) Low temperature hardening.</a:t>
            </a:r>
          </a:p>
          <a:p>
            <a:pPr algn="just" rtl="0" eaLnBrk="1" hangingPunct="1"/>
            <a:r>
              <a:rPr lang="en-US" altLang="zh-CN" b="1" dirty="0" smtClean="0">
                <a:solidFill>
                  <a:srgbClr val="92D050"/>
                </a:solidFill>
              </a:rPr>
              <a:t>(3) Chemical control.</a:t>
            </a:r>
          </a:p>
          <a:p>
            <a:pPr algn="just" rtl="0" eaLnBrk="1" hangingPunct="1"/>
            <a:r>
              <a:rPr lang="en-US" altLang="zh-CN" dirty="0" smtClean="0">
                <a:solidFill>
                  <a:srgbClr val="92D050"/>
                </a:solidFill>
              </a:rPr>
              <a:t>ABA ,CCC</a:t>
            </a:r>
            <a:r>
              <a:rPr lang="zh-CN" altLang="en-US" dirty="0" smtClean="0">
                <a:solidFill>
                  <a:srgbClr val="92D050"/>
                </a:solidFill>
              </a:rPr>
              <a:t>，</a:t>
            </a:r>
            <a:r>
              <a:rPr lang="en-US" altLang="zh-CN" dirty="0" smtClean="0">
                <a:solidFill>
                  <a:srgbClr val="92D050"/>
                </a:solidFill>
              </a:rPr>
              <a:t>PP</a:t>
            </a:r>
            <a:r>
              <a:rPr lang="en-US" altLang="zh-CN" baseline="-25000" dirty="0" smtClean="0">
                <a:solidFill>
                  <a:srgbClr val="92D050"/>
                </a:solidFill>
              </a:rPr>
              <a:t>330</a:t>
            </a:r>
            <a:r>
              <a:rPr lang="zh-CN" altLang="en-US" dirty="0" smtClean="0">
                <a:solidFill>
                  <a:srgbClr val="92D050"/>
                </a:solidFill>
              </a:rPr>
              <a:t>，</a:t>
            </a:r>
            <a:r>
              <a:rPr lang="en-US" altLang="zh-CN" dirty="0" smtClean="0">
                <a:solidFill>
                  <a:srgbClr val="92D050"/>
                </a:solidFill>
              </a:rPr>
              <a:t>Amo-1618).</a:t>
            </a:r>
          </a:p>
          <a:p>
            <a:pPr algn="just" rtl="0" eaLnBrk="1" hangingPunct="1"/>
            <a:r>
              <a:rPr lang="en-US" altLang="zh-CN" b="1" dirty="0" smtClean="0">
                <a:solidFill>
                  <a:srgbClr val="92D050"/>
                </a:solidFill>
              </a:rPr>
              <a:t>(4) Others.</a:t>
            </a:r>
          </a:p>
          <a:p>
            <a:pPr algn="just" rtl="0" eaLnBrk="1" hangingPunct="1"/>
            <a:r>
              <a:rPr lang="en-US" altLang="zh-CN" dirty="0" smtClean="0">
                <a:solidFill>
                  <a:srgbClr val="92D050"/>
                </a:solidFill>
              </a:rPr>
              <a:t>P,K application, keep warm with artificial things</a:t>
            </a:r>
            <a:r>
              <a:rPr lang="en-US" altLang="zh-CN" dirty="0" smtClean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238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609600"/>
            <a:ext cx="7772400" cy="5486400"/>
          </a:xfrm>
        </p:spPr>
        <p:txBody>
          <a:bodyPr>
            <a:normAutofit lnSpcReduction="10000"/>
          </a:bodyPr>
          <a:lstStyle/>
          <a:p>
            <a:pPr algn="just" rtl="0" eaLnBrk="1" hangingPunct="1"/>
            <a:r>
              <a:rPr lang="en-US" altLang="zh-CN" b="1" dirty="0" smtClean="0">
                <a:solidFill>
                  <a:srgbClr val="92D050"/>
                </a:solidFill>
              </a:rPr>
              <a:t>2.2 High temperature stress and heat resistance of plants</a:t>
            </a:r>
            <a:r>
              <a:rPr lang="zh-CN" altLang="en-US" b="1" dirty="0" smtClean="0">
                <a:solidFill>
                  <a:srgbClr val="92D050"/>
                </a:solidFill>
              </a:rPr>
              <a:t>。</a:t>
            </a:r>
          </a:p>
          <a:p>
            <a:pPr algn="just" rtl="0" eaLnBrk="1" hangingPunct="1"/>
            <a:r>
              <a:rPr lang="en-US" altLang="zh-CN" sz="2800" dirty="0" smtClean="0">
                <a:solidFill>
                  <a:srgbClr val="92D050"/>
                </a:solidFill>
              </a:rPr>
              <a:t>Cold-favored plants: some alga</a:t>
            </a:r>
            <a:r>
              <a:rPr lang="zh-CN" altLang="en-US" sz="2800" dirty="0" smtClean="0">
                <a:solidFill>
                  <a:srgbClr val="92D050"/>
                </a:solidFill>
              </a:rPr>
              <a:t>，</a:t>
            </a:r>
            <a:r>
              <a:rPr lang="en-US" altLang="zh-CN" sz="2800" dirty="0" smtClean="0">
                <a:solidFill>
                  <a:srgbClr val="92D050"/>
                </a:solidFill>
              </a:rPr>
              <a:t>bacteria and fungi</a:t>
            </a:r>
            <a:r>
              <a:rPr lang="zh-CN" altLang="en-US" sz="2800" dirty="0" smtClean="0">
                <a:solidFill>
                  <a:srgbClr val="92D050"/>
                </a:solidFill>
              </a:rPr>
              <a:t>，</a:t>
            </a:r>
            <a:r>
              <a:rPr lang="en-US" altLang="zh-CN" sz="2800" dirty="0" smtClean="0">
                <a:solidFill>
                  <a:srgbClr val="92D050"/>
                </a:solidFill>
              </a:rPr>
              <a:t>meets heat injury at 15</a:t>
            </a:r>
            <a:r>
              <a:rPr lang="zh-CN" altLang="en-US" sz="2800" dirty="0" smtClean="0">
                <a:solidFill>
                  <a:srgbClr val="92D050"/>
                </a:solidFill>
              </a:rPr>
              <a:t>－</a:t>
            </a:r>
            <a:r>
              <a:rPr lang="en-US" altLang="zh-CN" sz="2800" dirty="0" smtClean="0">
                <a:solidFill>
                  <a:srgbClr val="92D050"/>
                </a:solidFill>
              </a:rPr>
              <a:t>20℃ .</a:t>
            </a:r>
          </a:p>
          <a:p>
            <a:pPr algn="just" rtl="0" eaLnBrk="1" hangingPunct="1"/>
            <a:r>
              <a:rPr lang="en-US" altLang="zh-CN" sz="2800" dirty="0" smtClean="0">
                <a:solidFill>
                  <a:srgbClr val="92D050"/>
                </a:solidFill>
              </a:rPr>
              <a:t>Temperature-mediate plant: most of crops——35℃.</a:t>
            </a:r>
          </a:p>
          <a:p>
            <a:pPr algn="just" rtl="0" eaLnBrk="1" hangingPunct="1"/>
            <a:r>
              <a:rPr lang="en-US" altLang="zh-CN" sz="2800" dirty="0" smtClean="0">
                <a:solidFill>
                  <a:srgbClr val="92D050"/>
                </a:solidFill>
              </a:rPr>
              <a:t>Temperature-favored plants: some alga</a:t>
            </a:r>
            <a:r>
              <a:rPr lang="zh-CN" altLang="en-US" sz="2800" dirty="0" smtClean="0">
                <a:solidFill>
                  <a:srgbClr val="92D050"/>
                </a:solidFill>
              </a:rPr>
              <a:t>，</a:t>
            </a:r>
            <a:r>
              <a:rPr lang="en-US" altLang="zh-CN" sz="2800" dirty="0" smtClean="0">
                <a:solidFill>
                  <a:srgbClr val="92D050"/>
                </a:solidFill>
              </a:rPr>
              <a:t>bacteria  65</a:t>
            </a:r>
            <a:r>
              <a:rPr lang="zh-CN" altLang="en-US" sz="2800" dirty="0" smtClean="0">
                <a:solidFill>
                  <a:srgbClr val="92D050"/>
                </a:solidFill>
              </a:rPr>
              <a:t>－</a:t>
            </a:r>
            <a:r>
              <a:rPr lang="en-US" altLang="zh-CN" sz="2800" dirty="0" smtClean="0">
                <a:solidFill>
                  <a:srgbClr val="92D050"/>
                </a:solidFill>
              </a:rPr>
              <a:t>100℃</a:t>
            </a:r>
            <a:r>
              <a:rPr lang="zh-CN" altLang="en-US" sz="2800" dirty="0" smtClean="0">
                <a:solidFill>
                  <a:srgbClr val="92D050"/>
                </a:solidFill>
              </a:rPr>
              <a:t>，</a:t>
            </a:r>
            <a:r>
              <a:rPr lang="en-US" altLang="zh-CN" sz="2800" dirty="0" smtClean="0">
                <a:solidFill>
                  <a:srgbClr val="92D050"/>
                </a:solidFill>
              </a:rPr>
              <a:t>many CAM plants&gt;50℃.</a:t>
            </a:r>
          </a:p>
          <a:p>
            <a:pPr algn="just" rtl="0" eaLnBrk="1" hangingPunct="1"/>
            <a:r>
              <a:rPr lang="en-US" altLang="zh-CN" sz="2800" b="1" dirty="0" smtClean="0">
                <a:solidFill>
                  <a:srgbClr val="92D050"/>
                </a:solidFill>
              </a:rPr>
              <a:t>Heat injury is a damage to the temperature- mediate plant by high temperature above 35℃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2587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algn="l" rtl="0" eaLnBrk="1" hangingPunct="1"/>
            <a:r>
              <a:rPr lang="en-US" altLang="zh-CN" b="1" dirty="0" smtClean="0">
                <a:solidFill>
                  <a:srgbClr val="92D050"/>
                </a:solidFill>
              </a:rPr>
              <a:t>2.2.1 Reasons for heat injure</a:t>
            </a:r>
          </a:p>
          <a:p>
            <a:pPr algn="l" rtl="0" eaLnBrk="1" hangingPunct="1"/>
            <a:r>
              <a:rPr lang="en-US" altLang="zh-CN" sz="2800" b="1" dirty="0" smtClean="0">
                <a:solidFill>
                  <a:srgbClr val="92D050"/>
                </a:solidFill>
              </a:rPr>
              <a:t>2.2.1.1. Indirect damage</a:t>
            </a:r>
          </a:p>
          <a:p>
            <a:pPr algn="just" rtl="0" eaLnBrk="1" hangingPunct="1"/>
            <a:r>
              <a:rPr lang="zh-CN" altLang="en-US" sz="2800" b="1" dirty="0" smtClean="0">
                <a:solidFill>
                  <a:srgbClr val="92D050"/>
                </a:solidFill>
              </a:rPr>
              <a:t>（</a:t>
            </a:r>
            <a:r>
              <a:rPr lang="en-US" altLang="zh-CN" sz="2800" b="1" dirty="0" smtClean="0">
                <a:solidFill>
                  <a:srgbClr val="92D050"/>
                </a:solidFill>
              </a:rPr>
              <a:t>1</a:t>
            </a:r>
            <a:r>
              <a:rPr lang="zh-CN" altLang="en-US" sz="2800" b="1" dirty="0" smtClean="0">
                <a:solidFill>
                  <a:srgbClr val="92D050"/>
                </a:solidFill>
              </a:rPr>
              <a:t>）</a:t>
            </a:r>
            <a:r>
              <a:rPr lang="en-US" altLang="zh-CN" sz="2800" b="1" dirty="0" smtClean="0">
                <a:solidFill>
                  <a:srgbClr val="92D050"/>
                </a:solidFill>
              </a:rPr>
              <a:t>Starvation</a:t>
            </a:r>
            <a:r>
              <a:rPr lang="zh-CN" altLang="en-US" sz="2800" dirty="0" smtClean="0">
                <a:solidFill>
                  <a:srgbClr val="92D050"/>
                </a:solidFill>
              </a:rPr>
              <a:t>。</a:t>
            </a:r>
          </a:p>
          <a:p>
            <a:pPr algn="just" rtl="0" eaLnBrk="1" hangingPunct="1"/>
            <a:r>
              <a:rPr lang="en-US" altLang="zh-CN" sz="2800" b="1" dirty="0" smtClean="0">
                <a:solidFill>
                  <a:srgbClr val="92D050"/>
                </a:solidFill>
              </a:rPr>
              <a:t>Temperature compensation point: Pn is equal to zero at high temperature</a:t>
            </a:r>
          </a:p>
          <a:p>
            <a:pPr algn="just" rtl="0" eaLnBrk="1" hangingPunct="1"/>
            <a:r>
              <a:rPr lang="en-US" altLang="zh-CN" sz="2800" dirty="0" smtClean="0">
                <a:solidFill>
                  <a:srgbClr val="92D050"/>
                </a:solidFill>
              </a:rPr>
              <a:t>Respiration is much larger than photosynthesis.</a:t>
            </a:r>
            <a:r>
              <a:rPr lang="en-US" altLang="zh-CN" sz="2800" dirty="0" smtClean="0">
                <a:solidFill>
                  <a:schemeClr val="bg1"/>
                </a:solidFill>
              </a:rPr>
              <a:t> </a:t>
            </a:r>
            <a:endParaRPr lang="en-US" altLang="zh-CN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09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0" name="Object 3"/>
          <p:cNvGraphicFramePr>
            <a:graphicFrameLocks noChangeAspect="1"/>
          </p:cNvGraphicFramePr>
          <p:nvPr/>
        </p:nvGraphicFramePr>
        <p:xfrm>
          <a:off x="1476375" y="1125538"/>
          <a:ext cx="5905500" cy="444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图表" r:id="rId3" imgW="5905500" imgH="4448251" progId="MSGraph.Chart.8">
                  <p:embed/>
                </p:oleObj>
              </mc:Choice>
              <mc:Fallback>
                <p:oleObj name="图表" r:id="rId3" imgW="5905500" imgH="4448251" progId="MSGraph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125538"/>
                        <a:ext cx="5905500" cy="444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1" name="Text Box 4"/>
          <p:cNvSpPr txBox="1">
            <a:spLocks noChangeArrowheads="1"/>
          </p:cNvSpPr>
          <p:nvPr/>
        </p:nvSpPr>
        <p:spPr bwMode="auto">
          <a:xfrm rot="-5369906">
            <a:off x="154782" y="2877343"/>
            <a:ext cx="2559050" cy="493713"/>
          </a:xfrm>
          <a:prstGeom prst="rect">
            <a:avLst/>
          </a:prstGeom>
          <a:solidFill>
            <a:srgbClr val="FF99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pPr algn="ctr"/>
            <a:r>
              <a:rPr lang="en-US" altLang="zh-CN"/>
              <a:t>Pn,Rd (</a:t>
            </a:r>
            <a:r>
              <a:rPr lang="en-US" altLang="zh-CN">
                <a:sym typeface="Symbol" pitchFamily="18" charset="2"/>
              </a:rPr>
              <a:t></a:t>
            </a:r>
            <a:r>
              <a:rPr lang="en-US" altLang="zh-CN"/>
              <a:t>molm</a:t>
            </a:r>
            <a:r>
              <a:rPr lang="en-US" altLang="zh-CN" baseline="30000"/>
              <a:t>-2</a:t>
            </a:r>
            <a:r>
              <a:rPr lang="en-US" altLang="zh-CN"/>
              <a:t>s</a:t>
            </a:r>
            <a:r>
              <a:rPr lang="en-US" altLang="zh-CN" baseline="30000"/>
              <a:t>-1</a:t>
            </a:r>
            <a:r>
              <a:rPr lang="en-US" altLang="zh-CN"/>
              <a:t>)</a:t>
            </a:r>
          </a:p>
        </p:txBody>
      </p:sp>
      <p:sp>
        <p:nvSpPr>
          <p:cNvPr id="43012" name="Text Box 5"/>
          <p:cNvSpPr txBox="1">
            <a:spLocks noChangeArrowheads="1"/>
          </p:cNvSpPr>
          <p:nvPr/>
        </p:nvSpPr>
        <p:spPr bwMode="auto">
          <a:xfrm>
            <a:off x="3132138" y="5445125"/>
            <a:ext cx="2819400" cy="495300"/>
          </a:xfrm>
          <a:prstGeom prst="rect">
            <a:avLst/>
          </a:prstGeom>
          <a:solidFill>
            <a:srgbClr val="FF99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pPr algn="ctr"/>
            <a:r>
              <a:rPr lang="en-US" altLang="zh-CN"/>
              <a:t>Temperature (</a:t>
            </a:r>
            <a:r>
              <a:rPr lang="en-US" altLang="zh-CN">
                <a:latin typeface="SimSun" pitchFamily="2" charset="-122"/>
              </a:rPr>
              <a:t>℃)</a:t>
            </a:r>
            <a:endParaRPr lang="en-US" altLang="zh-CN"/>
          </a:p>
        </p:txBody>
      </p:sp>
      <p:sp>
        <p:nvSpPr>
          <p:cNvPr id="43013" name="Text Box 6"/>
          <p:cNvSpPr txBox="1">
            <a:spLocks noChangeArrowheads="1"/>
          </p:cNvSpPr>
          <p:nvPr/>
        </p:nvSpPr>
        <p:spPr bwMode="auto">
          <a:xfrm>
            <a:off x="5148263" y="1341438"/>
            <a:ext cx="2743200" cy="395287"/>
          </a:xfrm>
          <a:prstGeom prst="rect">
            <a:avLst/>
          </a:prstGeom>
          <a:solidFill>
            <a:srgbClr val="FF99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pPr algn="just"/>
            <a:r>
              <a:rPr lang="en-US" altLang="zh-CN" sz="2000"/>
              <a:t>Total photosynthetic rate</a:t>
            </a:r>
          </a:p>
        </p:txBody>
      </p:sp>
      <p:sp>
        <p:nvSpPr>
          <p:cNvPr id="43014" name="Text Box 7"/>
          <p:cNvSpPr txBox="1">
            <a:spLocks noChangeArrowheads="1"/>
          </p:cNvSpPr>
          <p:nvPr/>
        </p:nvSpPr>
        <p:spPr bwMode="auto">
          <a:xfrm>
            <a:off x="3924300" y="2852738"/>
            <a:ext cx="666750" cy="395287"/>
          </a:xfrm>
          <a:prstGeom prst="rect">
            <a:avLst/>
          </a:prstGeom>
          <a:solidFill>
            <a:srgbClr val="FF99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pPr algn="just"/>
            <a:r>
              <a:rPr lang="en-US" altLang="zh-CN"/>
              <a:t>Pn</a:t>
            </a:r>
          </a:p>
        </p:txBody>
      </p:sp>
      <p:sp>
        <p:nvSpPr>
          <p:cNvPr id="43015" name="Text Box 8"/>
          <p:cNvSpPr txBox="1">
            <a:spLocks noChangeArrowheads="1"/>
          </p:cNvSpPr>
          <p:nvPr/>
        </p:nvSpPr>
        <p:spPr bwMode="auto">
          <a:xfrm>
            <a:off x="6011863" y="2420938"/>
            <a:ext cx="2160587" cy="360362"/>
          </a:xfrm>
          <a:prstGeom prst="rect">
            <a:avLst/>
          </a:prstGeom>
          <a:solidFill>
            <a:srgbClr val="FF99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pPr algn="just"/>
            <a:r>
              <a:rPr lang="en-US" altLang="zh-CN" sz="2000"/>
              <a:t>Respiration rate</a:t>
            </a:r>
          </a:p>
        </p:txBody>
      </p:sp>
      <p:sp>
        <p:nvSpPr>
          <p:cNvPr id="43016" name="Line 9"/>
          <p:cNvSpPr>
            <a:spLocks noChangeShapeType="1"/>
          </p:cNvSpPr>
          <p:nvPr/>
        </p:nvSpPr>
        <p:spPr bwMode="auto">
          <a:xfrm flipH="1">
            <a:off x="5867400" y="2781300"/>
            <a:ext cx="133350" cy="1984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43017" name="Line 10"/>
          <p:cNvSpPr>
            <a:spLocks noChangeShapeType="1"/>
          </p:cNvSpPr>
          <p:nvPr/>
        </p:nvSpPr>
        <p:spPr bwMode="auto">
          <a:xfrm flipH="1">
            <a:off x="5003800" y="1700213"/>
            <a:ext cx="266700" cy="2968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43018" name="Line 11"/>
          <p:cNvSpPr>
            <a:spLocks noChangeShapeType="1"/>
          </p:cNvSpPr>
          <p:nvPr/>
        </p:nvSpPr>
        <p:spPr bwMode="auto">
          <a:xfrm flipV="1">
            <a:off x="4284663" y="2565400"/>
            <a:ext cx="1587" cy="2968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43019" name="Rectangle 12"/>
          <p:cNvSpPr>
            <a:spLocks noChangeArrowheads="1"/>
          </p:cNvSpPr>
          <p:nvPr/>
        </p:nvSpPr>
        <p:spPr bwMode="auto">
          <a:xfrm>
            <a:off x="250825" y="6165850"/>
            <a:ext cx="67249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92D050"/>
                </a:solidFill>
              </a:rPr>
              <a:t>Respiration is larger than photosynthesis under low temperature</a:t>
            </a:r>
          </a:p>
        </p:txBody>
      </p:sp>
    </p:spTree>
    <p:extLst>
      <p:ext uri="{BB962C8B-B14F-4D97-AF65-F5344CB8AC3E}">
        <p14:creationId xmlns:p14="http://schemas.microsoft.com/office/powerpoint/2010/main" val="49383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pPr algn="just" rtl="0" eaLnBrk="1" hangingPunct="1"/>
            <a:r>
              <a:rPr lang="zh-CN" altLang="en-US" b="1" dirty="0" smtClean="0">
                <a:solidFill>
                  <a:srgbClr val="FF0000"/>
                </a:solidFill>
              </a:rPr>
              <a:t>（</a:t>
            </a:r>
            <a:r>
              <a:rPr lang="en-US" altLang="zh-CN" b="1" dirty="0" smtClean="0">
                <a:solidFill>
                  <a:srgbClr val="92D050"/>
                </a:solidFill>
              </a:rPr>
              <a:t>2</a:t>
            </a:r>
            <a:r>
              <a:rPr lang="zh-CN" altLang="en-US" b="1" dirty="0" smtClean="0">
                <a:solidFill>
                  <a:srgbClr val="92D050"/>
                </a:solidFill>
              </a:rPr>
              <a:t>）</a:t>
            </a:r>
            <a:r>
              <a:rPr lang="en-US" altLang="zh-CN" b="1" dirty="0" smtClean="0">
                <a:solidFill>
                  <a:srgbClr val="92D050"/>
                </a:solidFill>
              </a:rPr>
              <a:t>Poisoning</a:t>
            </a:r>
            <a:r>
              <a:rPr lang="zh-CN" altLang="en-US" dirty="0" smtClean="0">
                <a:solidFill>
                  <a:srgbClr val="92D050"/>
                </a:solidFill>
              </a:rPr>
              <a:t>。</a:t>
            </a:r>
          </a:p>
          <a:p>
            <a:pPr algn="just" rtl="0" eaLnBrk="1" hangingPunct="1"/>
            <a:r>
              <a:rPr lang="en-US" altLang="zh-CN" dirty="0" smtClean="0">
                <a:solidFill>
                  <a:srgbClr val="92D050"/>
                </a:solidFill>
              </a:rPr>
              <a:t>Ethanol or acetaldehyde, free radicals</a:t>
            </a:r>
          </a:p>
          <a:p>
            <a:pPr algn="just" rtl="0" eaLnBrk="1" hangingPunct="1"/>
            <a:r>
              <a:rPr lang="zh-CN" altLang="en-US" dirty="0" smtClean="0">
                <a:solidFill>
                  <a:srgbClr val="92D050"/>
                </a:solidFill>
              </a:rPr>
              <a:t>（</a:t>
            </a:r>
            <a:r>
              <a:rPr lang="en-US" altLang="zh-CN" b="1" dirty="0" smtClean="0">
                <a:solidFill>
                  <a:srgbClr val="92D050"/>
                </a:solidFill>
              </a:rPr>
              <a:t>3</a:t>
            </a:r>
            <a:r>
              <a:rPr lang="zh-CN" altLang="en-US" b="1" dirty="0" smtClean="0">
                <a:solidFill>
                  <a:srgbClr val="92D050"/>
                </a:solidFill>
              </a:rPr>
              <a:t>）</a:t>
            </a:r>
            <a:r>
              <a:rPr lang="en-US" altLang="zh-CN" b="1" dirty="0" smtClean="0">
                <a:solidFill>
                  <a:srgbClr val="92D050"/>
                </a:solidFill>
              </a:rPr>
              <a:t>deficiency of biotins</a:t>
            </a:r>
            <a:r>
              <a:rPr lang="zh-CN" altLang="en-US" b="1" dirty="0" smtClean="0">
                <a:solidFill>
                  <a:srgbClr val="92D050"/>
                </a:solidFill>
              </a:rPr>
              <a:t>。</a:t>
            </a:r>
            <a:endParaRPr lang="zh-CN" altLang="en-US" dirty="0" smtClean="0">
              <a:solidFill>
                <a:srgbClr val="92D050"/>
              </a:solidFill>
            </a:endParaRPr>
          </a:p>
          <a:p>
            <a:pPr algn="just" rtl="0" eaLnBrk="1" hangingPunct="1"/>
            <a:r>
              <a:rPr lang="en-US" altLang="zh-CN" dirty="0" smtClean="0">
                <a:solidFill>
                  <a:srgbClr val="92D050"/>
                </a:solidFill>
              </a:rPr>
              <a:t>Biotins</a:t>
            </a:r>
            <a:r>
              <a:rPr lang="zh-CN" altLang="en-US" dirty="0" smtClean="0">
                <a:solidFill>
                  <a:srgbClr val="92D050"/>
                </a:solidFill>
              </a:rPr>
              <a:t>，</a:t>
            </a:r>
            <a:r>
              <a:rPr lang="en-US" altLang="zh-CN" dirty="0" smtClean="0">
                <a:solidFill>
                  <a:srgbClr val="92D050"/>
                </a:solidFill>
              </a:rPr>
              <a:t>Vitamins  </a:t>
            </a:r>
          </a:p>
          <a:p>
            <a:pPr algn="just" rtl="0" eaLnBrk="1" hangingPunct="1"/>
            <a:r>
              <a:rPr lang="zh-CN" altLang="en-US" b="1" dirty="0" smtClean="0">
                <a:solidFill>
                  <a:srgbClr val="92D050"/>
                </a:solidFill>
              </a:rPr>
              <a:t>（</a:t>
            </a:r>
            <a:r>
              <a:rPr lang="en-US" altLang="zh-CN" b="1" dirty="0" smtClean="0">
                <a:solidFill>
                  <a:srgbClr val="92D050"/>
                </a:solidFill>
              </a:rPr>
              <a:t>4</a:t>
            </a:r>
            <a:r>
              <a:rPr lang="zh-CN" altLang="en-US" b="1" dirty="0" smtClean="0">
                <a:solidFill>
                  <a:srgbClr val="92D050"/>
                </a:solidFill>
              </a:rPr>
              <a:t>）</a:t>
            </a:r>
            <a:r>
              <a:rPr lang="en-US" altLang="zh-CN" b="1" dirty="0" smtClean="0">
                <a:solidFill>
                  <a:srgbClr val="92D050"/>
                </a:solidFill>
              </a:rPr>
              <a:t>damage of nuclear acids and proteins.</a:t>
            </a:r>
            <a:endParaRPr lang="en-US" altLang="zh-CN" dirty="0" smtClean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03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609600"/>
            <a:ext cx="8153400" cy="5486400"/>
          </a:xfrm>
        </p:spPr>
        <p:txBody>
          <a:bodyPr/>
          <a:lstStyle/>
          <a:p>
            <a:pPr algn="l" rtl="0" eaLnBrk="1" hangingPunct="1"/>
            <a:r>
              <a:rPr lang="en-US" altLang="zh-CN" b="1" dirty="0" smtClean="0">
                <a:solidFill>
                  <a:srgbClr val="FF0000"/>
                </a:solidFill>
              </a:rPr>
              <a:t>2.2.2  Mechanism of resistance to flood</a:t>
            </a:r>
          </a:p>
          <a:p>
            <a:pPr algn="l" rtl="0" eaLnBrk="1" hangingPunct="1"/>
            <a:r>
              <a:rPr lang="en-US" altLang="zh-CN" sz="2800" dirty="0" smtClean="0">
                <a:solidFill>
                  <a:srgbClr val="FF0000"/>
                </a:solidFill>
              </a:rPr>
              <a:t>Resistance is different in </a:t>
            </a:r>
            <a:r>
              <a:rPr lang="en-US" altLang="zh-CN" sz="2800" dirty="0" err="1" smtClean="0">
                <a:solidFill>
                  <a:srgbClr val="FF0000"/>
                </a:solidFill>
              </a:rPr>
              <a:t>plants:hydrophytes</a:t>
            </a:r>
            <a:r>
              <a:rPr lang="en-US" altLang="zh-CN" sz="2800" dirty="0" smtClean="0">
                <a:solidFill>
                  <a:srgbClr val="FF0000"/>
                </a:solidFill>
              </a:rPr>
              <a:t>&gt;land plants</a:t>
            </a:r>
            <a:r>
              <a:rPr lang="zh-CN" altLang="en-US" sz="2800" dirty="0" smtClean="0">
                <a:solidFill>
                  <a:schemeClr val="bg1"/>
                </a:solidFill>
              </a:rPr>
              <a:t>，</a:t>
            </a:r>
            <a:r>
              <a:rPr lang="en-US" altLang="zh-CN" sz="2800" dirty="0" smtClean="0">
                <a:solidFill>
                  <a:schemeClr val="bg1"/>
                </a:solidFill>
              </a:rPr>
              <a:t>rice&gt;rape&gt;barley; </a:t>
            </a:r>
            <a:r>
              <a:rPr lang="en-US" altLang="zh-CN" sz="2800" dirty="0" err="1" smtClean="0">
                <a:solidFill>
                  <a:schemeClr val="bg1"/>
                </a:solidFill>
              </a:rPr>
              <a:t>O.sativa</a:t>
            </a:r>
            <a:r>
              <a:rPr lang="en-US" altLang="zh-CN" sz="2800" dirty="0" smtClean="0">
                <a:solidFill>
                  <a:schemeClr val="bg1"/>
                </a:solidFill>
              </a:rPr>
              <a:t>&gt;</a:t>
            </a:r>
            <a:r>
              <a:rPr lang="en-US" altLang="zh-CN" sz="2800" dirty="0" err="1" smtClean="0">
                <a:solidFill>
                  <a:schemeClr val="bg1"/>
                </a:solidFill>
              </a:rPr>
              <a:t>O.japonica</a:t>
            </a:r>
            <a:r>
              <a:rPr lang="en-US" altLang="zh-CN" sz="2800" dirty="0" smtClean="0">
                <a:solidFill>
                  <a:schemeClr val="bg1"/>
                </a:solidFill>
              </a:rPr>
              <a:t> </a:t>
            </a:r>
            <a:r>
              <a:rPr lang="zh-CN" altLang="en-US" sz="2800" dirty="0" smtClean="0">
                <a:solidFill>
                  <a:schemeClr val="bg1"/>
                </a:solidFill>
              </a:rPr>
              <a:t>，</a:t>
            </a:r>
            <a:r>
              <a:rPr lang="en-US" altLang="zh-CN" sz="2800" dirty="0" smtClean="0">
                <a:solidFill>
                  <a:schemeClr val="bg1"/>
                </a:solidFill>
              </a:rPr>
              <a:t>and in growth stages : seedling &gt;other stages,</a:t>
            </a:r>
          </a:p>
          <a:p>
            <a:pPr algn="l" rtl="0" eaLnBrk="1" hangingPunct="1"/>
            <a:r>
              <a:rPr lang="en-US" altLang="zh-CN" sz="2800" b="1" dirty="0" smtClean="0">
                <a:solidFill>
                  <a:srgbClr val="FF0000"/>
                </a:solidFill>
              </a:rPr>
              <a:t>(1)  Tolerance in tissues</a:t>
            </a:r>
            <a:r>
              <a:rPr lang="zh-CN" altLang="en-US" sz="2800" b="1" dirty="0" smtClean="0"/>
              <a:t>：</a:t>
            </a:r>
            <a:r>
              <a:rPr lang="en-US" altLang="zh-CN" sz="2400" b="1" dirty="0" smtClean="0"/>
              <a:t>Will-developed </a:t>
            </a:r>
            <a:r>
              <a:rPr lang="en-US" altLang="zh-CN" sz="2400" b="1" dirty="0" err="1" smtClean="0">
                <a:solidFill>
                  <a:schemeClr val="bg1"/>
                </a:solidFill>
              </a:rPr>
              <a:t>aerenchyma</a:t>
            </a:r>
            <a:r>
              <a:rPr lang="en-US" altLang="zh-CN" sz="2000" b="1" dirty="0" smtClean="0">
                <a:solidFill>
                  <a:schemeClr val="bg1"/>
                </a:solidFill>
              </a:rPr>
              <a:t> </a:t>
            </a:r>
            <a:r>
              <a:rPr lang="zh-CN" altLang="en-US" sz="2000" dirty="0" smtClean="0">
                <a:solidFill>
                  <a:schemeClr val="bg1"/>
                </a:solidFill>
              </a:rPr>
              <a:t>。</a:t>
            </a:r>
          </a:p>
          <a:p>
            <a:pPr algn="l" rtl="0" eaLnBrk="1" hangingPunct="1"/>
            <a:r>
              <a:rPr lang="en-US" altLang="zh-CN" sz="2800" b="1" dirty="0" smtClean="0">
                <a:solidFill>
                  <a:srgbClr val="FF0000"/>
                </a:solidFill>
              </a:rPr>
              <a:t>(2) Tolerance in metabolism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：</a:t>
            </a:r>
            <a:r>
              <a:rPr lang="en-US" altLang="zh-CN" sz="2400" b="1" dirty="0" smtClean="0">
                <a:solidFill>
                  <a:schemeClr val="bg1"/>
                </a:solidFill>
              </a:rPr>
              <a:t>mitochondria well develops in anaerobic conditions, succinic acid dehydrogenase</a:t>
            </a:r>
            <a:r>
              <a:rPr lang="en-US" altLang="zh-CN" sz="2400" dirty="0" smtClean="0">
                <a:solidFill>
                  <a:schemeClr val="bg1"/>
                </a:solidFill>
              </a:rPr>
              <a:t>↑</a:t>
            </a:r>
            <a:r>
              <a:rPr lang="zh-CN" altLang="en-US" sz="2400" dirty="0" smtClean="0">
                <a:solidFill>
                  <a:schemeClr val="bg1"/>
                </a:solidFill>
              </a:rPr>
              <a:t>，</a:t>
            </a:r>
            <a:r>
              <a:rPr lang="en-US" altLang="zh-CN" sz="2400" dirty="0" smtClean="0">
                <a:solidFill>
                  <a:schemeClr val="bg1"/>
                </a:solidFill>
              </a:rPr>
              <a:t>tolerance to ethanol ; PPP instead of EMP</a:t>
            </a:r>
            <a:r>
              <a:rPr lang="zh-CN" altLang="en-US" sz="2400" dirty="0" smtClean="0">
                <a:solidFill>
                  <a:schemeClr val="bg1"/>
                </a:solidFill>
              </a:rPr>
              <a:t>，</a:t>
            </a:r>
            <a:r>
              <a:rPr lang="en-US" altLang="zh-CN" sz="2400" dirty="0" smtClean="0">
                <a:solidFill>
                  <a:schemeClr val="bg1"/>
                </a:solidFill>
              </a:rPr>
              <a:t>NR↑</a:t>
            </a:r>
            <a:r>
              <a:rPr lang="zh-CN" altLang="en-US" sz="2400" dirty="0" smtClean="0">
                <a:solidFill>
                  <a:schemeClr val="bg1"/>
                </a:solidFill>
              </a:rPr>
              <a:t>，</a:t>
            </a:r>
            <a:r>
              <a:rPr lang="en-US" altLang="zh-CN" sz="2400" dirty="0" smtClean="0">
                <a:solidFill>
                  <a:schemeClr val="bg1"/>
                </a:solidFill>
              </a:rPr>
              <a:t>Glutamate dehydrogenase ↑</a:t>
            </a:r>
            <a:r>
              <a:rPr lang="zh-CN" altLang="en-US" sz="2400" dirty="0" smtClean="0">
                <a:solidFill>
                  <a:schemeClr val="bg1"/>
                </a:solidFill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07062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609600"/>
            <a:ext cx="7772400" cy="4038600"/>
          </a:xfrm>
        </p:spPr>
        <p:txBody>
          <a:bodyPr/>
          <a:lstStyle/>
          <a:p>
            <a:pPr algn="just" rtl="0" eaLnBrk="1" hangingPunct="1"/>
            <a:r>
              <a:rPr lang="en-US" altLang="zh-CN" b="1" dirty="0" smtClean="0">
                <a:solidFill>
                  <a:srgbClr val="FF0000"/>
                </a:solidFill>
              </a:rPr>
              <a:t>2.2.1.2. Direct damage</a:t>
            </a:r>
          </a:p>
          <a:p>
            <a:pPr algn="just" rtl="0" eaLnBrk="1" hangingPunct="1"/>
            <a:r>
              <a:rPr lang="zh-CN" altLang="en-US" b="1" dirty="0" smtClean="0">
                <a:solidFill>
                  <a:srgbClr val="FF0000"/>
                </a:solidFill>
              </a:rPr>
              <a:t>（</a:t>
            </a:r>
            <a:r>
              <a:rPr lang="en-US" altLang="zh-CN" b="1" dirty="0" smtClean="0">
                <a:solidFill>
                  <a:srgbClr val="FF0000"/>
                </a:solidFill>
              </a:rPr>
              <a:t>1</a:t>
            </a:r>
            <a:r>
              <a:rPr lang="zh-CN" altLang="en-US" b="1" dirty="0" smtClean="0">
                <a:solidFill>
                  <a:srgbClr val="FF0000"/>
                </a:solidFill>
              </a:rPr>
              <a:t>）</a:t>
            </a:r>
            <a:r>
              <a:rPr lang="en-US" altLang="zh-CN" b="1" dirty="0" smtClean="0">
                <a:solidFill>
                  <a:srgbClr val="FF0000"/>
                </a:solidFill>
              </a:rPr>
              <a:t>Protein denaturation</a:t>
            </a:r>
            <a:endParaRPr lang="en-US" altLang="zh-CN" b="1" dirty="0" smtClean="0"/>
          </a:p>
          <a:p>
            <a:pPr algn="just" rtl="0" eaLnBrk="1" hangingPunct="1"/>
            <a:r>
              <a:rPr lang="en-US" altLang="zh-CN" dirty="0" smtClean="0">
                <a:solidFill>
                  <a:schemeClr val="bg1"/>
                </a:solidFill>
              </a:rPr>
              <a:t>Configuration damage</a:t>
            </a:r>
          </a:p>
          <a:p>
            <a:pPr algn="l" rtl="0" eaLnBrk="1" hangingPunct="1"/>
            <a:r>
              <a:rPr lang="en-US" altLang="zh-CN" sz="2800" dirty="0" smtClean="0">
                <a:solidFill>
                  <a:srgbClr val="FF0000"/>
                </a:solidFill>
              </a:rPr>
              <a:t>The degree in denaturation is positively related to  water content in plant tissue. </a:t>
            </a:r>
          </a:p>
          <a:p>
            <a:pPr algn="l" rtl="0" eaLnBrk="1" hangingPunct="1"/>
            <a:r>
              <a:rPr lang="en-US" altLang="zh-CN" sz="2800" dirty="0" smtClean="0">
                <a:solidFill>
                  <a:srgbClr val="FF0000"/>
                </a:solidFill>
              </a:rPr>
              <a:t>Dry seed is able to resist to </a:t>
            </a:r>
            <a:r>
              <a:rPr lang="en-US" altLang="zh-CN" sz="2800" dirty="0" smtClean="0">
                <a:solidFill>
                  <a:schemeClr val="bg1"/>
                </a:solidFill>
              </a:rPr>
              <a:t>70</a:t>
            </a:r>
            <a:r>
              <a:rPr lang="zh-CN" altLang="en-US" sz="2800" dirty="0" smtClean="0">
                <a:solidFill>
                  <a:schemeClr val="bg1"/>
                </a:solidFill>
              </a:rPr>
              <a:t>－</a:t>
            </a:r>
            <a:r>
              <a:rPr lang="en-US" altLang="zh-CN" sz="2800" dirty="0" smtClean="0">
                <a:solidFill>
                  <a:schemeClr val="bg1"/>
                </a:solidFill>
              </a:rPr>
              <a:t>80℃</a:t>
            </a:r>
            <a:r>
              <a:rPr lang="zh-CN" altLang="en-US" sz="2800" dirty="0" smtClean="0">
                <a:solidFill>
                  <a:schemeClr val="bg1"/>
                </a:solidFill>
              </a:rPr>
              <a:t>。</a:t>
            </a:r>
          </a:p>
          <a:p>
            <a:pPr algn="just" eaLnBrk="1" hangingPunct="1"/>
            <a:endParaRPr lang="zh-CN" alt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90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762000"/>
            <a:ext cx="7848600" cy="609600"/>
          </a:xfrm>
        </p:spPr>
        <p:txBody>
          <a:bodyPr/>
          <a:lstStyle/>
          <a:p>
            <a:pPr algn="just" eaLnBrk="1" hangingPunct="1"/>
            <a:r>
              <a:rPr lang="zh-CN" altLang="en-US" sz="2800" b="1" smtClean="0">
                <a:solidFill>
                  <a:srgbClr val="FF0000"/>
                </a:solidFill>
              </a:rPr>
              <a:t>（</a:t>
            </a:r>
            <a:r>
              <a:rPr lang="en-US" altLang="zh-CN" sz="2800" b="1" smtClean="0">
                <a:solidFill>
                  <a:srgbClr val="FF0000"/>
                </a:solidFill>
              </a:rPr>
              <a:t>2</a:t>
            </a:r>
            <a:r>
              <a:rPr lang="zh-CN" altLang="en-US" sz="2800" b="1" smtClean="0">
                <a:solidFill>
                  <a:srgbClr val="FF0000"/>
                </a:solidFill>
              </a:rPr>
              <a:t>）</a:t>
            </a:r>
            <a:r>
              <a:rPr lang="en-US" altLang="zh-CN" sz="2800" b="1" smtClean="0">
                <a:solidFill>
                  <a:srgbClr val="FF0000"/>
                </a:solidFill>
              </a:rPr>
              <a:t>Lipid  liquefaction</a:t>
            </a:r>
            <a:endParaRPr lang="en-US" altLang="zh-CN" sz="2800" b="1" smtClean="0"/>
          </a:p>
        </p:txBody>
      </p:sp>
      <p:grpSp>
        <p:nvGrpSpPr>
          <p:cNvPr id="46083" name="Group 14"/>
          <p:cNvGrpSpPr>
            <a:grpSpLocks/>
          </p:cNvGrpSpPr>
          <p:nvPr/>
        </p:nvGrpSpPr>
        <p:grpSpPr bwMode="auto">
          <a:xfrm>
            <a:off x="1371600" y="3048000"/>
            <a:ext cx="7467600" cy="3111500"/>
            <a:chOff x="816" y="168"/>
            <a:chExt cx="4704" cy="1960"/>
          </a:xfrm>
        </p:grpSpPr>
        <p:grpSp>
          <p:nvGrpSpPr>
            <p:cNvPr id="46203" name="Group 15"/>
            <p:cNvGrpSpPr>
              <a:grpSpLocks/>
            </p:cNvGrpSpPr>
            <p:nvPr/>
          </p:nvGrpSpPr>
          <p:grpSpPr bwMode="auto">
            <a:xfrm>
              <a:off x="960" y="168"/>
              <a:ext cx="2544" cy="744"/>
              <a:chOff x="480" y="528"/>
              <a:chExt cx="2544" cy="744"/>
            </a:xfrm>
          </p:grpSpPr>
          <p:grpSp>
            <p:nvGrpSpPr>
              <p:cNvPr id="46426" name="Group 16"/>
              <p:cNvGrpSpPr>
                <a:grpSpLocks/>
              </p:cNvGrpSpPr>
              <p:nvPr/>
            </p:nvGrpSpPr>
            <p:grpSpPr bwMode="auto">
              <a:xfrm>
                <a:off x="480" y="768"/>
                <a:ext cx="1296" cy="504"/>
                <a:chOff x="816" y="528"/>
                <a:chExt cx="1296" cy="504"/>
              </a:xfrm>
            </p:grpSpPr>
            <p:grpSp>
              <p:nvGrpSpPr>
                <p:cNvPr id="46521" name="Group 17"/>
                <p:cNvGrpSpPr>
                  <a:grpSpLocks/>
                </p:cNvGrpSpPr>
                <p:nvPr/>
              </p:nvGrpSpPr>
              <p:grpSpPr bwMode="auto">
                <a:xfrm>
                  <a:off x="816" y="528"/>
                  <a:ext cx="1248" cy="336"/>
                  <a:chOff x="816" y="528"/>
                  <a:chExt cx="1248" cy="336"/>
                </a:xfrm>
              </p:grpSpPr>
              <p:grpSp>
                <p:nvGrpSpPr>
                  <p:cNvPr id="4656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816" y="536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6608" name="Oval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609" name="Freeform 20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610" name="Freeform 21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568" name="Group 22"/>
                  <p:cNvGrpSpPr>
                    <a:grpSpLocks/>
                  </p:cNvGrpSpPr>
                  <p:nvPr/>
                </p:nvGrpSpPr>
                <p:grpSpPr bwMode="auto">
                  <a:xfrm>
                    <a:off x="912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6605" name="Oval 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606" name="Freeform 24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607" name="Freeform 25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569" name="Group 26"/>
                  <p:cNvGrpSpPr>
                    <a:grpSpLocks/>
                  </p:cNvGrpSpPr>
                  <p:nvPr/>
                </p:nvGrpSpPr>
                <p:grpSpPr bwMode="auto">
                  <a:xfrm>
                    <a:off x="1008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6602" name="Oval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603" name="Freeform 28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604" name="Freeform 29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570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1104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6599" name="Oval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600" name="Freeform 32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601" name="Freeform 33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571" name="Group 34"/>
                  <p:cNvGrpSpPr>
                    <a:grpSpLocks/>
                  </p:cNvGrpSpPr>
                  <p:nvPr/>
                </p:nvGrpSpPr>
                <p:grpSpPr bwMode="auto">
                  <a:xfrm>
                    <a:off x="1200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6596" name="Oval 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597" name="Freeform 36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598" name="Freeform 37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572" name="Group 38"/>
                  <p:cNvGrpSpPr>
                    <a:grpSpLocks/>
                  </p:cNvGrpSpPr>
                  <p:nvPr/>
                </p:nvGrpSpPr>
                <p:grpSpPr bwMode="auto">
                  <a:xfrm>
                    <a:off x="1296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6593" name="Oval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594" name="Freeform 40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595" name="Freeform 41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573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1392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6590" name="Oval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591" name="Freeform 44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592" name="Freeform 45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574" name="Group 46"/>
                  <p:cNvGrpSpPr>
                    <a:grpSpLocks/>
                  </p:cNvGrpSpPr>
                  <p:nvPr/>
                </p:nvGrpSpPr>
                <p:grpSpPr bwMode="auto">
                  <a:xfrm>
                    <a:off x="1488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6587" name="Oval 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588" name="Freeform 48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589" name="Freeform 49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575" name="Group 50"/>
                  <p:cNvGrpSpPr>
                    <a:grpSpLocks/>
                  </p:cNvGrpSpPr>
                  <p:nvPr/>
                </p:nvGrpSpPr>
                <p:grpSpPr bwMode="auto">
                  <a:xfrm>
                    <a:off x="1584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6584" name="Oval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585" name="Freeform 52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586" name="Freeform 53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576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1680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6581" name="Oval 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582" name="Freeform 56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583" name="Freeform 57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577" name="Group 58"/>
                  <p:cNvGrpSpPr>
                    <a:grpSpLocks/>
                  </p:cNvGrpSpPr>
                  <p:nvPr/>
                </p:nvGrpSpPr>
                <p:grpSpPr bwMode="auto">
                  <a:xfrm>
                    <a:off x="1776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6578" name="Oval 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579" name="Freeform 60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580" name="Freeform 61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</p:grpSp>
            <p:grpSp>
              <p:nvGrpSpPr>
                <p:cNvPr id="46522" name="Group 62"/>
                <p:cNvGrpSpPr>
                  <a:grpSpLocks/>
                </p:cNvGrpSpPr>
                <p:nvPr/>
              </p:nvGrpSpPr>
              <p:grpSpPr bwMode="auto">
                <a:xfrm rot="10784607">
                  <a:off x="864" y="696"/>
                  <a:ext cx="1248" cy="336"/>
                  <a:chOff x="816" y="528"/>
                  <a:chExt cx="1248" cy="336"/>
                </a:xfrm>
              </p:grpSpPr>
              <p:grpSp>
                <p:nvGrpSpPr>
                  <p:cNvPr id="46523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816" y="536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6564" name="Oval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565" name="Freeform 65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566" name="Freeform 66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524" name="Group 67"/>
                  <p:cNvGrpSpPr>
                    <a:grpSpLocks/>
                  </p:cNvGrpSpPr>
                  <p:nvPr/>
                </p:nvGrpSpPr>
                <p:grpSpPr bwMode="auto">
                  <a:xfrm>
                    <a:off x="912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6561" name="Oval 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562" name="Freeform 69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563" name="Freeform 70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525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1008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6558" name="Oval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559" name="Freeform 73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560" name="Freeform 74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526" name="Group 75"/>
                  <p:cNvGrpSpPr>
                    <a:grpSpLocks/>
                  </p:cNvGrpSpPr>
                  <p:nvPr/>
                </p:nvGrpSpPr>
                <p:grpSpPr bwMode="auto">
                  <a:xfrm>
                    <a:off x="1104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6555" name="Oval 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556" name="Freeform 77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557" name="Freeform 78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527" name="Group 79"/>
                  <p:cNvGrpSpPr>
                    <a:grpSpLocks/>
                  </p:cNvGrpSpPr>
                  <p:nvPr/>
                </p:nvGrpSpPr>
                <p:grpSpPr bwMode="auto">
                  <a:xfrm>
                    <a:off x="1200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6552" name="Oval 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553" name="Freeform 81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554" name="Freeform 82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528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1296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6549" name="Oval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550" name="Freeform 85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551" name="Freeform 86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529" name="Group 87"/>
                  <p:cNvGrpSpPr>
                    <a:grpSpLocks/>
                  </p:cNvGrpSpPr>
                  <p:nvPr/>
                </p:nvGrpSpPr>
                <p:grpSpPr bwMode="auto">
                  <a:xfrm>
                    <a:off x="1392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6546" name="Oval 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547" name="Freeform 89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548" name="Freeform 90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530" name="Group 91"/>
                  <p:cNvGrpSpPr>
                    <a:grpSpLocks/>
                  </p:cNvGrpSpPr>
                  <p:nvPr/>
                </p:nvGrpSpPr>
                <p:grpSpPr bwMode="auto">
                  <a:xfrm>
                    <a:off x="1488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6543" name="Oval 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544" name="Freeform 93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545" name="Freeform 94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531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1584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6540" name="Oval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541" name="Freeform 97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542" name="Freeform 98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532" name="Group 99"/>
                  <p:cNvGrpSpPr>
                    <a:grpSpLocks/>
                  </p:cNvGrpSpPr>
                  <p:nvPr/>
                </p:nvGrpSpPr>
                <p:grpSpPr bwMode="auto">
                  <a:xfrm>
                    <a:off x="1680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6537" name="Oval 1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538" name="Freeform 101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539" name="Freeform 102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533" name="Group 103"/>
                  <p:cNvGrpSpPr>
                    <a:grpSpLocks/>
                  </p:cNvGrpSpPr>
                  <p:nvPr/>
                </p:nvGrpSpPr>
                <p:grpSpPr bwMode="auto">
                  <a:xfrm>
                    <a:off x="1776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6534" name="Oval 1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535" name="Freeform 105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536" name="Freeform 106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</p:grpSp>
          </p:grpSp>
          <p:sp>
            <p:nvSpPr>
              <p:cNvPr id="46427" name="Oval 107"/>
              <p:cNvSpPr>
                <a:spLocks noChangeArrowheads="1"/>
              </p:cNvSpPr>
              <p:nvPr/>
            </p:nvSpPr>
            <p:spPr bwMode="auto">
              <a:xfrm>
                <a:off x="864" y="528"/>
                <a:ext cx="384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428" name="Oval 108"/>
              <p:cNvSpPr>
                <a:spLocks noChangeArrowheads="1"/>
              </p:cNvSpPr>
              <p:nvPr/>
            </p:nvSpPr>
            <p:spPr bwMode="auto">
              <a:xfrm>
                <a:off x="1584" y="624"/>
                <a:ext cx="288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429" name="Oval 109"/>
              <p:cNvSpPr>
                <a:spLocks noChangeArrowheads="1"/>
              </p:cNvSpPr>
              <p:nvPr/>
            </p:nvSpPr>
            <p:spPr bwMode="auto">
              <a:xfrm>
                <a:off x="1648" y="768"/>
                <a:ext cx="224" cy="48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6430" name="Group 110"/>
              <p:cNvGrpSpPr>
                <a:grpSpLocks/>
              </p:cNvGrpSpPr>
              <p:nvPr/>
            </p:nvGrpSpPr>
            <p:grpSpPr bwMode="auto">
              <a:xfrm>
                <a:off x="1728" y="768"/>
                <a:ext cx="1296" cy="504"/>
                <a:chOff x="816" y="528"/>
                <a:chExt cx="1296" cy="504"/>
              </a:xfrm>
            </p:grpSpPr>
            <p:grpSp>
              <p:nvGrpSpPr>
                <p:cNvPr id="46431" name="Group 111"/>
                <p:cNvGrpSpPr>
                  <a:grpSpLocks/>
                </p:cNvGrpSpPr>
                <p:nvPr/>
              </p:nvGrpSpPr>
              <p:grpSpPr bwMode="auto">
                <a:xfrm>
                  <a:off x="816" y="528"/>
                  <a:ext cx="1248" cy="336"/>
                  <a:chOff x="816" y="528"/>
                  <a:chExt cx="1248" cy="336"/>
                </a:xfrm>
              </p:grpSpPr>
              <p:grpSp>
                <p:nvGrpSpPr>
                  <p:cNvPr id="46477" name="Group 112"/>
                  <p:cNvGrpSpPr>
                    <a:grpSpLocks/>
                  </p:cNvGrpSpPr>
                  <p:nvPr/>
                </p:nvGrpSpPr>
                <p:grpSpPr bwMode="auto">
                  <a:xfrm>
                    <a:off x="816" y="536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6518" name="Oval 1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519" name="Freeform 114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520" name="Freeform 115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478" name="Group 116"/>
                  <p:cNvGrpSpPr>
                    <a:grpSpLocks/>
                  </p:cNvGrpSpPr>
                  <p:nvPr/>
                </p:nvGrpSpPr>
                <p:grpSpPr bwMode="auto">
                  <a:xfrm>
                    <a:off x="912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6515" name="Oval 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516" name="Freeform 118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517" name="Freeform 119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479" name="Group 120"/>
                  <p:cNvGrpSpPr>
                    <a:grpSpLocks/>
                  </p:cNvGrpSpPr>
                  <p:nvPr/>
                </p:nvGrpSpPr>
                <p:grpSpPr bwMode="auto">
                  <a:xfrm>
                    <a:off x="1008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6512" name="Oval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513" name="Freeform 122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514" name="Freeform 123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480" name="Group 124"/>
                  <p:cNvGrpSpPr>
                    <a:grpSpLocks/>
                  </p:cNvGrpSpPr>
                  <p:nvPr/>
                </p:nvGrpSpPr>
                <p:grpSpPr bwMode="auto">
                  <a:xfrm>
                    <a:off x="1104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6509" name="Oval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510" name="Freeform 126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511" name="Freeform 127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481" name="Group 128"/>
                  <p:cNvGrpSpPr>
                    <a:grpSpLocks/>
                  </p:cNvGrpSpPr>
                  <p:nvPr/>
                </p:nvGrpSpPr>
                <p:grpSpPr bwMode="auto">
                  <a:xfrm>
                    <a:off x="1200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6506" name="Oval 1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507" name="Freeform 130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508" name="Freeform 131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482" name="Group 132"/>
                  <p:cNvGrpSpPr>
                    <a:grpSpLocks/>
                  </p:cNvGrpSpPr>
                  <p:nvPr/>
                </p:nvGrpSpPr>
                <p:grpSpPr bwMode="auto">
                  <a:xfrm>
                    <a:off x="1296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6503" name="Oval 1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504" name="Freeform 134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505" name="Freeform 135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483" name="Group 136"/>
                  <p:cNvGrpSpPr>
                    <a:grpSpLocks/>
                  </p:cNvGrpSpPr>
                  <p:nvPr/>
                </p:nvGrpSpPr>
                <p:grpSpPr bwMode="auto">
                  <a:xfrm>
                    <a:off x="1392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6500" name="Oval 1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501" name="Freeform 138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502" name="Freeform 139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484" name="Group 140"/>
                  <p:cNvGrpSpPr>
                    <a:grpSpLocks/>
                  </p:cNvGrpSpPr>
                  <p:nvPr/>
                </p:nvGrpSpPr>
                <p:grpSpPr bwMode="auto">
                  <a:xfrm>
                    <a:off x="1488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6497" name="Oval 1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498" name="Freeform 142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499" name="Freeform 143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485" name="Group 144"/>
                  <p:cNvGrpSpPr>
                    <a:grpSpLocks/>
                  </p:cNvGrpSpPr>
                  <p:nvPr/>
                </p:nvGrpSpPr>
                <p:grpSpPr bwMode="auto">
                  <a:xfrm>
                    <a:off x="1584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6494" name="Oval 1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495" name="Freeform 146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496" name="Freeform 147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486" name="Group 148"/>
                  <p:cNvGrpSpPr>
                    <a:grpSpLocks/>
                  </p:cNvGrpSpPr>
                  <p:nvPr/>
                </p:nvGrpSpPr>
                <p:grpSpPr bwMode="auto">
                  <a:xfrm>
                    <a:off x="1680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6491" name="Oval 1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492" name="Freeform 150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493" name="Freeform 151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487" name="Group 152"/>
                  <p:cNvGrpSpPr>
                    <a:grpSpLocks/>
                  </p:cNvGrpSpPr>
                  <p:nvPr/>
                </p:nvGrpSpPr>
                <p:grpSpPr bwMode="auto">
                  <a:xfrm>
                    <a:off x="1776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6488" name="Oval 1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489" name="Freeform 154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490" name="Freeform 155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</p:grpSp>
            <p:grpSp>
              <p:nvGrpSpPr>
                <p:cNvPr id="46432" name="Group 156"/>
                <p:cNvGrpSpPr>
                  <a:grpSpLocks/>
                </p:cNvGrpSpPr>
                <p:nvPr/>
              </p:nvGrpSpPr>
              <p:grpSpPr bwMode="auto">
                <a:xfrm rot="10784607">
                  <a:off x="864" y="696"/>
                  <a:ext cx="1248" cy="336"/>
                  <a:chOff x="816" y="528"/>
                  <a:chExt cx="1248" cy="336"/>
                </a:xfrm>
              </p:grpSpPr>
              <p:grpSp>
                <p:nvGrpSpPr>
                  <p:cNvPr id="46433" name="Group 157"/>
                  <p:cNvGrpSpPr>
                    <a:grpSpLocks/>
                  </p:cNvGrpSpPr>
                  <p:nvPr/>
                </p:nvGrpSpPr>
                <p:grpSpPr bwMode="auto">
                  <a:xfrm>
                    <a:off x="816" y="536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6474" name="Oval 1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475" name="Freeform 159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476" name="Freeform 160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434" name="Group 161"/>
                  <p:cNvGrpSpPr>
                    <a:grpSpLocks/>
                  </p:cNvGrpSpPr>
                  <p:nvPr/>
                </p:nvGrpSpPr>
                <p:grpSpPr bwMode="auto">
                  <a:xfrm>
                    <a:off x="912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6471" name="Oval 1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472" name="Freeform 163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473" name="Freeform 164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435" name="Group 165"/>
                  <p:cNvGrpSpPr>
                    <a:grpSpLocks/>
                  </p:cNvGrpSpPr>
                  <p:nvPr/>
                </p:nvGrpSpPr>
                <p:grpSpPr bwMode="auto">
                  <a:xfrm>
                    <a:off x="1008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6468" name="Oval 1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469" name="Freeform 167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470" name="Freeform 168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436" name="Group 169"/>
                  <p:cNvGrpSpPr>
                    <a:grpSpLocks/>
                  </p:cNvGrpSpPr>
                  <p:nvPr/>
                </p:nvGrpSpPr>
                <p:grpSpPr bwMode="auto">
                  <a:xfrm>
                    <a:off x="1104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6465" name="Oval 1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466" name="Freeform 171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467" name="Freeform 172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437" name="Group 173"/>
                  <p:cNvGrpSpPr>
                    <a:grpSpLocks/>
                  </p:cNvGrpSpPr>
                  <p:nvPr/>
                </p:nvGrpSpPr>
                <p:grpSpPr bwMode="auto">
                  <a:xfrm>
                    <a:off x="1200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6462" name="Oval 1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463" name="Freeform 175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464" name="Freeform 176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438" name="Group 177"/>
                  <p:cNvGrpSpPr>
                    <a:grpSpLocks/>
                  </p:cNvGrpSpPr>
                  <p:nvPr/>
                </p:nvGrpSpPr>
                <p:grpSpPr bwMode="auto">
                  <a:xfrm>
                    <a:off x="1296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6459" name="Oval 1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460" name="Freeform 179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461" name="Freeform 180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439" name="Group 181"/>
                  <p:cNvGrpSpPr>
                    <a:grpSpLocks/>
                  </p:cNvGrpSpPr>
                  <p:nvPr/>
                </p:nvGrpSpPr>
                <p:grpSpPr bwMode="auto">
                  <a:xfrm>
                    <a:off x="1392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6456" name="Oval 1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457" name="Freeform 183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458" name="Freeform 184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440" name="Group 185"/>
                  <p:cNvGrpSpPr>
                    <a:grpSpLocks/>
                  </p:cNvGrpSpPr>
                  <p:nvPr/>
                </p:nvGrpSpPr>
                <p:grpSpPr bwMode="auto">
                  <a:xfrm>
                    <a:off x="1488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6453" name="Oval 1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454" name="Freeform 187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455" name="Freeform 188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441" name="Group 189"/>
                  <p:cNvGrpSpPr>
                    <a:grpSpLocks/>
                  </p:cNvGrpSpPr>
                  <p:nvPr/>
                </p:nvGrpSpPr>
                <p:grpSpPr bwMode="auto">
                  <a:xfrm>
                    <a:off x="1584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6450" name="Oval 1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451" name="Freeform 191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452" name="Freeform 192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442" name="Group 193"/>
                  <p:cNvGrpSpPr>
                    <a:grpSpLocks/>
                  </p:cNvGrpSpPr>
                  <p:nvPr/>
                </p:nvGrpSpPr>
                <p:grpSpPr bwMode="auto">
                  <a:xfrm>
                    <a:off x="1680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6447" name="Oval 1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448" name="Freeform 195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449" name="Freeform 196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443" name="Group 197"/>
                  <p:cNvGrpSpPr>
                    <a:grpSpLocks/>
                  </p:cNvGrpSpPr>
                  <p:nvPr/>
                </p:nvGrpSpPr>
                <p:grpSpPr bwMode="auto">
                  <a:xfrm>
                    <a:off x="1776" y="528"/>
                    <a:ext cx="288" cy="328"/>
                    <a:chOff x="816" y="536"/>
                    <a:chExt cx="288" cy="328"/>
                  </a:xfrm>
                </p:grpSpPr>
                <p:sp>
                  <p:nvSpPr>
                    <p:cNvPr id="46444" name="Oval 1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4" y="536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445" name="Freeform 199"/>
                    <p:cNvSpPr>
                      <a:spLocks/>
                    </p:cNvSpPr>
                    <p:nvPr/>
                  </p:nvSpPr>
                  <p:spPr bwMode="auto">
                    <a:xfrm>
                      <a:off x="816" y="624"/>
                      <a:ext cx="160" cy="240"/>
                    </a:xfrm>
                    <a:custGeom>
                      <a:avLst/>
                      <a:gdLst>
                        <a:gd name="T0" fmla="*/ 144 w 160"/>
                        <a:gd name="T1" fmla="*/ 0 h 240"/>
                        <a:gd name="T2" fmla="*/ 144 w 160"/>
                        <a:gd name="T3" fmla="*/ 96 h 240"/>
                        <a:gd name="T4" fmla="*/ 48 w 160"/>
                        <a:gd name="T5" fmla="*/ 192 h 240"/>
                        <a:gd name="T6" fmla="*/ 0 w 160"/>
                        <a:gd name="T7" fmla="*/ 240 h 24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60"/>
                        <a:gd name="T13" fmla="*/ 0 h 240"/>
                        <a:gd name="T14" fmla="*/ 160 w 160"/>
                        <a:gd name="T15" fmla="*/ 240 h 24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60" h="240">
                          <a:moveTo>
                            <a:pt x="144" y="0"/>
                          </a:moveTo>
                          <a:cubicBezTo>
                            <a:pt x="152" y="32"/>
                            <a:pt x="160" y="64"/>
                            <a:pt x="144" y="96"/>
                          </a:cubicBezTo>
                          <a:cubicBezTo>
                            <a:pt x="128" y="128"/>
                            <a:pt x="72" y="168"/>
                            <a:pt x="48" y="192"/>
                          </a:cubicBezTo>
                          <a:cubicBezTo>
                            <a:pt x="24" y="216"/>
                            <a:pt x="12" y="228"/>
                            <a:pt x="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446" name="Freeform 200"/>
                    <p:cNvSpPr>
                      <a:spLocks/>
                    </p:cNvSpPr>
                    <p:nvPr/>
                  </p:nvSpPr>
                  <p:spPr bwMode="auto">
                    <a:xfrm>
                      <a:off x="992" y="624"/>
                      <a:ext cx="112" cy="240"/>
                    </a:xfrm>
                    <a:custGeom>
                      <a:avLst/>
                      <a:gdLst>
                        <a:gd name="T0" fmla="*/ 16 w 112"/>
                        <a:gd name="T1" fmla="*/ 0 h 240"/>
                        <a:gd name="T2" fmla="*/ 16 w 112"/>
                        <a:gd name="T3" fmla="*/ 144 h 240"/>
                        <a:gd name="T4" fmla="*/ 112 w 112"/>
                        <a:gd name="T5" fmla="*/ 240 h 240"/>
                        <a:gd name="T6" fmla="*/ 0 60000 65536"/>
                        <a:gd name="T7" fmla="*/ 0 60000 65536"/>
                        <a:gd name="T8" fmla="*/ 0 60000 65536"/>
                        <a:gd name="T9" fmla="*/ 0 w 112"/>
                        <a:gd name="T10" fmla="*/ 0 h 240"/>
                        <a:gd name="T11" fmla="*/ 112 w 112"/>
                        <a:gd name="T12" fmla="*/ 240 h 24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112" h="240">
                          <a:moveTo>
                            <a:pt x="16" y="0"/>
                          </a:moveTo>
                          <a:cubicBezTo>
                            <a:pt x="8" y="52"/>
                            <a:pt x="0" y="104"/>
                            <a:pt x="16" y="144"/>
                          </a:cubicBezTo>
                          <a:cubicBezTo>
                            <a:pt x="32" y="184"/>
                            <a:pt x="72" y="212"/>
                            <a:pt x="112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</p:grpSp>
          </p:grpSp>
        </p:grpSp>
        <p:sp>
          <p:nvSpPr>
            <p:cNvPr id="46204" name="Text Box 201"/>
            <p:cNvSpPr txBox="1">
              <a:spLocks noChangeArrowheads="1"/>
            </p:cNvSpPr>
            <p:nvPr/>
          </p:nvSpPr>
          <p:spPr bwMode="auto">
            <a:xfrm>
              <a:off x="3552" y="432"/>
              <a:ext cx="19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>
                  <a:solidFill>
                    <a:srgbClr val="006600"/>
                  </a:solidFill>
                </a:rPr>
                <a:t>liquid-crystalline state</a:t>
              </a:r>
            </a:p>
          </p:txBody>
        </p:sp>
        <p:sp>
          <p:nvSpPr>
            <p:cNvPr id="46205" name="Line 202"/>
            <p:cNvSpPr>
              <a:spLocks noChangeShapeType="1"/>
            </p:cNvSpPr>
            <p:nvPr/>
          </p:nvSpPr>
          <p:spPr bwMode="auto">
            <a:xfrm>
              <a:off x="2256" y="96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46206" name="Text Box 203"/>
            <p:cNvSpPr txBox="1">
              <a:spLocks noChangeArrowheads="1"/>
            </p:cNvSpPr>
            <p:nvPr/>
          </p:nvSpPr>
          <p:spPr bwMode="auto">
            <a:xfrm>
              <a:off x="2496" y="1104"/>
              <a:ext cx="15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/>
                <a:t>Low temperature</a:t>
              </a:r>
            </a:p>
          </p:txBody>
        </p:sp>
        <p:grpSp>
          <p:nvGrpSpPr>
            <p:cNvPr id="46207" name="Group 204"/>
            <p:cNvGrpSpPr>
              <a:grpSpLocks/>
            </p:cNvGrpSpPr>
            <p:nvPr/>
          </p:nvGrpSpPr>
          <p:grpSpPr bwMode="auto">
            <a:xfrm>
              <a:off x="816" y="1248"/>
              <a:ext cx="2848" cy="880"/>
              <a:chOff x="816" y="1248"/>
              <a:chExt cx="2848" cy="880"/>
            </a:xfrm>
          </p:grpSpPr>
          <p:grpSp>
            <p:nvGrpSpPr>
              <p:cNvPr id="46209" name="Group 205"/>
              <p:cNvGrpSpPr>
                <a:grpSpLocks/>
              </p:cNvGrpSpPr>
              <p:nvPr/>
            </p:nvGrpSpPr>
            <p:grpSpPr bwMode="auto">
              <a:xfrm>
                <a:off x="816" y="1584"/>
                <a:ext cx="1312" cy="544"/>
                <a:chOff x="2816" y="528"/>
                <a:chExt cx="1312" cy="544"/>
              </a:xfrm>
            </p:grpSpPr>
            <p:grpSp>
              <p:nvGrpSpPr>
                <p:cNvPr id="46320" name="Group 206"/>
                <p:cNvGrpSpPr>
                  <a:grpSpLocks/>
                </p:cNvGrpSpPr>
                <p:nvPr/>
              </p:nvGrpSpPr>
              <p:grpSpPr bwMode="auto">
                <a:xfrm>
                  <a:off x="2816" y="528"/>
                  <a:ext cx="1312" cy="328"/>
                  <a:chOff x="2816" y="528"/>
                  <a:chExt cx="1312" cy="328"/>
                </a:xfrm>
              </p:grpSpPr>
              <p:grpSp>
                <p:nvGrpSpPr>
                  <p:cNvPr id="46374" name="Group 207"/>
                  <p:cNvGrpSpPr>
                    <a:grpSpLocks/>
                  </p:cNvGrpSpPr>
                  <p:nvPr/>
                </p:nvGrpSpPr>
                <p:grpSpPr bwMode="auto">
                  <a:xfrm>
                    <a:off x="2816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6423" name="Oval 2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424" name="Line 2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425" name="Line 2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375" name="Group 211"/>
                  <p:cNvGrpSpPr>
                    <a:grpSpLocks/>
                  </p:cNvGrpSpPr>
                  <p:nvPr/>
                </p:nvGrpSpPr>
                <p:grpSpPr bwMode="auto">
                  <a:xfrm>
                    <a:off x="2928" y="536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6420" name="Oval 2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421" name="Line 2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422" name="Line 2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376" name="Group 215"/>
                  <p:cNvGrpSpPr>
                    <a:grpSpLocks/>
                  </p:cNvGrpSpPr>
                  <p:nvPr/>
                </p:nvGrpSpPr>
                <p:grpSpPr bwMode="auto">
                  <a:xfrm>
                    <a:off x="3024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6417" name="Oval 2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418" name="Line 2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419" name="Line 2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377" name="Group 219"/>
                  <p:cNvGrpSpPr>
                    <a:grpSpLocks/>
                  </p:cNvGrpSpPr>
                  <p:nvPr/>
                </p:nvGrpSpPr>
                <p:grpSpPr bwMode="auto">
                  <a:xfrm>
                    <a:off x="3120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6414" name="Oval 2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415" name="Line 2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416" name="Line 2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378" name="Group 223"/>
                  <p:cNvGrpSpPr>
                    <a:grpSpLocks/>
                  </p:cNvGrpSpPr>
                  <p:nvPr/>
                </p:nvGrpSpPr>
                <p:grpSpPr bwMode="auto">
                  <a:xfrm>
                    <a:off x="3264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6411" name="Oval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412" name="Line 2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413" name="Line 2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379" name="Group 227"/>
                  <p:cNvGrpSpPr>
                    <a:grpSpLocks/>
                  </p:cNvGrpSpPr>
                  <p:nvPr/>
                </p:nvGrpSpPr>
                <p:grpSpPr bwMode="auto">
                  <a:xfrm>
                    <a:off x="3360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6408" name="Oval 2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409" name="Line 2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410" name="Line 2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380" name="Group 231"/>
                  <p:cNvGrpSpPr>
                    <a:grpSpLocks/>
                  </p:cNvGrpSpPr>
                  <p:nvPr/>
                </p:nvGrpSpPr>
                <p:grpSpPr bwMode="auto">
                  <a:xfrm>
                    <a:off x="3456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6405" name="Oval 2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406" name="Line 2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407" name="Line 2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381" name="Group 235"/>
                  <p:cNvGrpSpPr>
                    <a:grpSpLocks/>
                  </p:cNvGrpSpPr>
                  <p:nvPr/>
                </p:nvGrpSpPr>
                <p:grpSpPr bwMode="auto">
                  <a:xfrm>
                    <a:off x="3552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6402" name="Oval 2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403" name="Line 2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404" name="Line 2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382" name="Group 239"/>
                  <p:cNvGrpSpPr>
                    <a:grpSpLocks/>
                  </p:cNvGrpSpPr>
                  <p:nvPr/>
                </p:nvGrpSpPr>
                <p:grpSpPr bwMode="auto">
                  <a:xfrm>
                    <a:off x="3648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6399" name="Oval 2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400" name="Line 2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401" name="Line 2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383" name="Group 243"/>
                  <p:cNvGrpSpPr>
                    <a:grpSpLocks/>
                  </p:cNvGrpSpPr>
                  <p:nvPr/>
                </p:nvGrpSpPr>
                <p:grpSpPr bwMode="auto">
                  <a:xfrm>
                    <a:off x="3744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6396" name="Oval 2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397" name="Line 2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398" name="Line 2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384" name="Group 247"/>
                  <p:cNvGrpSpPr>
                    <a:grpSpLocks/>
                  </p:cNvGrpSpPr>
                  <p:nvPr/>
                </p:nvGrpSpPr>
                <p:grpSpPr bwMode="auto">
                  <a:xfrm>
                    <a:off x="3840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6393" name="Oval 2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394" name="Line 2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395" name="Line 2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385" name="Group 251"/>
                  <p:cNvGrpSpPr>
                    <a:grpSpLocks/>
                  </p:cNvGrpSpPr>
                  <p:nvPr/>
                </p:nvGrpSpPr>
                <p:grpSpPr bwMode="auto">
                  <a:xfrm>
                    <a:off x="3936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6390" name="Oval 2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391" name="Line 2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392" name="Line 2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386" name="Group 255"/>
                  <p:cNvGrpSpPr>
                    <a:grpSpLocks/>
                  </p:cNvGrpSpPr>
                  <p:nvPr/>
                </p:nvGrpSpPr>
                <p:grpSpPr bwMode="auto">
                  <a:xfrm>
                    <a:off x="4032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6387" name="Oval 2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388" name="Line 2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389" name="Line 2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</p:grpSp>
            <p:grpSp>
              <p:nvGrpSpPr>
                <p:cNvPr id="46321" name="Group 259"/>
                <p:cNvGrpSpPr>
                  <a:grpSpLocks/>
                </p:cNvGrpSpPr>
                <p:nvPr/>
              </p:nvGrpSpPr>
              <p:grpSpPr bwMode="auto">
                <a:xfrm rot="10732215">
                  <a:off x="2816" y="744"/>
                  <a:ext cx="1312" cy="328"/>
                  <a:chOff x="2816" y="528"/>
                  <a:chExt cx="1312" cy="328"/>
                </a:xfrm>
              </p:grpSpPr>
              <p:grpSp>
                <p:nvGrpSpPr>
                  <p:cNvPr id="46322" name="Group 260"/>
                  <p:cNvGrpSpPr>
                    <a:grpSpLocks/>
                  </p:cNvGrpSpPr>
                  <p:nvPr/>
                </p:nvGrpSpPr>
                <p:grpSpPr bwMode="auto">
                  <a:xfrm>
                    <a:off x="2816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6371" name="Oval 2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372" name="Line 2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373" name="Line 2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323" name="Group 264"/>
                  <p:cNvGrpSpPr>
                    <a:grpSpLocks/>
                  </p:cNvGrpSpPr>
                  <p:nvPr/>
                </p:nvGrpSpPr>
                <p:grpSpPr bwMode="auto">
                  <a:xfrm>
                    <a:off x="2928" y="536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6368" name="Oval 2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369" name="Line 2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370" name="Line 2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324" name="Group 268"/>
                  <p:cNvGrpSpPr>
                    <a:grpSpLocks/>
                  </p:cNvGrpSpPr>
                  <p:nvPr/>
                </p:nvGrpSpPr>
                <p:grpSpPr bwMode="auto">
                  <a:xfrm>
                    <a:off x="3024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6365" name="Oval 2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366" name="Line 2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367" name="Line 2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325" name="Group 272"/>
                  <p:cNvGrpSpPr>
                    <a:grpSpLocks/>
                  </p:cNvGrpSpPr>
                  <p:nvPr/>
                </p:nvGrpSpPr>
                <p:grpSpPr bwMode="auto">
                  <a:xfrm>
                    <a:off x="3120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6362" name="Oval 2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363" name="Line 2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364" name="Line 2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326" name="Group 276"/>
                  <p:cNvGrpSpPr>
                    <a:grpSpLocks/>
                  </p:cNvGrpSpPr>
                  <p:nvPr/>
                </p:nvGrpSpPr>
                <p:grpSpPr bwMode="auto">
                  <a:xfrm>
                    <a:off x="3264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6359" name="Oval 2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360" name="Line 2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361" name="Line 2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327" name="Group 280"/>
                  <p:cNvGrpSpPr>
                    <a:grpSpLocks/>
                  </p:cNvGrpSpPr>
                  <p:nvPr/>
                </p:nvGrpSpPr>
                <p:grpSpPr bwMode="auto">
                  <a:xfrm>
                    <a:off x="3360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6356" name="Oval 2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357" name="Line 2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358" name="Line 2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328" name="Group 284"/>
                  <p:cNvGrpSpPr>
                    <a:grpSpLocks/>
                  </p:cNvGrpSpPr>
                  <p:nvPr/>
                </p:nvGrpSpPr>
                <p:grpSpPr bwMode="auto">
                  <a:xfrm>
                    <a:off x="3456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6353" name="Oval 2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354" name="Line 2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355" name="Line 2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329" name="Group 288"/>
                  <p:cNvGrpSpPr>
                    <a:grpSpLocks/>
                  </p:cNvGrpSpPr>
                  <p:nvPr/>
                </p:nvGrpSpPr>
                <p:grpSpPr bwMode="auto">
                  <a:xfrm>
                    <a:off x="3552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6350" name="Oval 2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351" name="Line 2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352" name="Line 2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330" name="Group 292"/>
                  <p:cNvGrpSpPr>
                    <a:grpSpLocks/>
                  </p:cNvGrpSpPr>
                  <p:nvPr/>
                </p:nvGrpSpPr>
                <p:grpSpPr bwMode="auto">
                  <a:xfrm>
                    <a:off x="3648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6347" name="Oval 2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348" name="Line 2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349" name="Line 2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331" name="Group 296"/>
                  <p:cNvGrpSpPr>
                    <a:grpSpLocks/>
                  </p:cNvGrpSpPr>
                  <p:nvPr/>
                </p:nvGrpSpPr>
                <p:grpSpPr bwMode="auto">
                  <a:xfrm>
                    <a:off x="3744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6344" name="Oval 2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345" name="Line 2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346" name="Line 2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332" name="Group 300"/>
                  <p:cNvGrpSpPr>
                    <a:grpSpLocks/>
                  </p:cNvGrpSpPr>
                  <p:nvPr/>
                </p:nvGrpSpPr>
                <p:grpSpPr bwMode="auto">
                  <a:xfrm>
                    <a:off x="3840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6341" name="Oval 3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342" name="Line 3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343" name="Line 3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333" name="Group 304"/>
                  <p:cNvGrpSpPr>
                    <a:grpSpLocks/>
                  </p:cNvGrpSpPr>
                  <p:nvPr/>
                </p:nvGrpSpPr>
                <p:grpSpPr bwMode="auto">
                  <a:xfrm>
                    <a:off x="3936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6338" name="Oval 3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339" name="Line 3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340" name="Line 3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334" name="Group 308"/>
                  <p:cNvGrpSpPr>
                    <a:grpSpLocks/>
                  </p:cNvGrpSpPr>
                  <p:nvPr/>
                </p:nvGrpSpPr>
                <p:grpSpPr bwMode="auto">
                  <a:xfrm>
                    <a:off x="4032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6335" name="Oval 3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336" name="Line 3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337" name="Line 3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</p:grpSp>
          </p:grpSp>
          <p:sp>
            <p:nvSpPr>
              <p:cNvPr id="46210" name="Oval 312"/>
              <p:cNvSpPr>
                <a:spLocks noChangeArrowheads="1"/>
              </p:cNvSpPr>
              <p:nvPr/>
            </p:nvSpPr>
            <p:spPr bwMode="auto">
              <a:xfrm>
                <a:off x="2112" y="1584"/>
                <a:ext cx="96" cy="52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11" name="Oval 313"/>
              <p:cNvSpPr>
                <a:spLocks noChangeArrowheads="1"/>
              </p:cNvSpPr>
              <p:nvPr/>
            </p:nvSpPr>
            <p:spPr bwMode="auto">
              <a:xfrm>
                <a:off x="1248" y="1248"/>
                <a:ext cx="336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212" name="Oval 314"/>
              <p:cNvSpPr>
                <a:spLocks noChangeArrowheads="1"/>
              </p:cNvSpPr>
              <p:nvPr/>
            </p:nvSpPr>
            <p:spPr bwMode="auto">
              <a:xfrm>
                <a:off x="1776" y="1296"/>
                <a:ext cx="240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6213" name="Group 315"/>
              <p:cNvGrpSpPr>
                <a:grpSpLocks/>
              </p:cNvGrpSpPr>
              <p:nvPr/>
            </p:nvGrpSpPr>
            <p:grpSpPr bwMode="auto">
              <a:xfrm>
                <a:off x="2352" y="1584"/>
                <a:ext cx="1312" cy="544"/>
                <a:chOff x="2816" y="528"/>
                <a:chExt cx="1312" cy="544"/>
              </a:xfrm>
            </p:grpSpPr>
            <p:grpSp>
              <p:nvGrpSpPr>
                <p:cNvPr id="46214" name="Group 316"/>
                <p:cNvGrpSpPr>
                  <a:grpSpLocks/>
                </p:cNvGrpSpPr>
                <p:nvPr/>
              </p:nvGrpSpPr>
              <p:grpSpPr bwMode="auto">
                <a:xfrm>
                  <a:off x="2816" y="528"/>
                  <a:ext cx="1312" cy="328"/>
                  <a:chOff x="2816" y="528"/>
                  <a:chExt cx="1312" cy="328"/>
                </a:xfrm>
              </p:grpSpPr>
              <p:grpSp>
                <p:nvGrpSpPr>
                  <p:cNvPr id="46268" name="Group 317"/>
                  <p:cNvGrpSpPr>
                    <a:grpSpLocks/>
                  </p:cNvGrpSpPr>
                  <p:nvPr/>
                </p:nvGrpSpPr>
                <p:grpSpPr bwMode="auto">
                  <a:xfrm>
                    <a:off x="2816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6317" name="Oval 3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318" name="Line 3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319" name="Line 3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269" name="Group 321"/>
                  <p:cNvGrpSpPr>
                    <a:grpSpLocks/>
                  </p:cNvGrpSpPr>
                  <p:nvPr/>
                </p:nvGrpSpPr>
                <p:grpSpPr bwMode="auto">
                  <a:xfrm>
                    <a:off x="2928" y="536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6314" name="Oval 3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315" name="Line 3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316" name="Line 3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270" name="Group 325"/>
                  <p:cNvGrpSpPr>
                    <a:grpSpLocks/>
                  </p:cNvGrpSpPr>
                  <p:nvPr/>
                </p:nvGrpSpPr>
                <p:grpSpPr bwMode="auto">
                  <a:xfrm>
                    <a:off x="3024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6311" name="Oval 3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312" name="Line 3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313" name="Line 3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271" name="Group 329"/>
                  <p:cNvGrpSpPr>
                    <a:grpSpLocks/>
                  </p:cNvGrpSpPr>
                  <p:nvPr/>
                </p:nvGrpSpPr>
                <p:grpSpPr bwMode="auto">
                  <a:xfrm>
                    <a:off x="3120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6308" name="Oval 3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309" name="Line 3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310" name="Line 3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272" name="Group 333"/>
                  <p:cNvGrpSpPr>
                    <a:grpSpLocks/>
                  </p:cNvGrpSpPr>
                  <p:nvPr/>
                </p:nvGrpSpPr>
                <p:grpSpPr bwMode="auto">
                  <a:xfrm>
                    <a:off x="3264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6305" name="Oval 3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306" name="Line 3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307" name="Line 3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273" name="Group 337"/>
                  <p:cNvGrpSpPr>
                    <a:grpSpLocks/>
                  </p:cNvGrpSpPr>
                  <p:nvPr/>
                </p:nvGrpSpPr>
                <p:grpSpPr bwMode="auto">
                  <a:xfrm>
                    <a:off x="3360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6302" name="Oval 3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303" name="Line 3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304" name="Line 3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274" name="Group 341"/>
                  <p:cNvGrpSpPr>
                    <a:grpSpLocks/>
                  </p:cNvGrpSpPr>
                  <p:nvPr/>
                </p:nvGrpSpPr>
                <p:grpSpPr bwMode="auto">
                  <a:xfrm>
                    <a:off x="3456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6299" name="Oval 3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300" name="Line 3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301" name="Line 3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275" name="Group 345"/>
                  <p:cNvGrpSpPr>
                    <a:grpSpLocks/>
                  </p:cNvGrpSpPr>
                  <p:nvPr/>
                </p:nvGrpSpPr>
                <p:grpSpPr bwMode="auto">
                  <a:xfrm>
                    <a:off x="3552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6296" name="Oval 3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297" name="Line 3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298" name="Line 3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276" name="Group 349"/>
                  <p:cNvGrpSpPr>
                    <a:grpSpLocks/>
                  </p:cNvGrpSpPr>
                  <p:nvPr/>
                </p:nvGrpSpPr>
                <p:grpSpPr bwMode="auto">
                  <a:xfrm>
                    <a:off x="3648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6293" name="Oval 3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294" name="Line 3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295" name="Line 3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277" name="Group 353"/>
                  <p:cNvGrpSpPr>
                    <a:grpSpLocks/>
                  </p:cNvGrpSpPr>
                  <p:nvPr/>
                </p:nvGrpSpPr>
                <p:grpSpPr bwMode="auto">
                  <a:xfrm>
                    <a:off x="3744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6290" name="Oval 3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291" name="Line 3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292" name="Line 3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278" name="Group 357"/>
                  <p:cNvGrpSpPr>
                    <a:grpSpLocks/>
                  </p:cNvGrpSpPr>
                  <p:nvPr/>
                </p:nvGrpSpPr>
                <p:grpSpPr bwMode="auto">
                  <a:xfrm>
                    <a:off x="3840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6287" name="Oval 3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288" name="Line 3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289" name="Line 3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279" name="Group 361"/>
                  <p:cNvGrpSpPr>
                    <a:grpSpLocks/>
                  </p:cNvGrpSpPr>
                  <p:nvPr/>
                </p:nvGrpSpPr>
                <p:grpSpPr bwMode="auto">
                  <a:xfrm>
                    <a:off x="3936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6284" name="Oval 3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285" name="Line 3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286" name="Line 3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280" name="Group 365"/>
                  <p:cNvGrpSpPr>
                    <a:grpSpLocks/>
                  </p:cNvGrpSpPr>
                  <p:nvPr/>
                </p:nvGrpSpPr>
                <p:grpSpPr bwMode="auto">
                  <a:xfrm>
                    <a:off x="4032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6281" name="Oval 3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282" name="Line 3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283" name="Line 3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</p:grpSp>
            <p:grpSp>
              <p:nvGrpSpPr>
                <p:cNvPr id="46215" name="Group 369"/>
                <p:cNvGrpSpPr>
                  <a:grpSpLocks/>
                </p:cNvGrpSpPr>
                <p:nvPr/>
              </p:nvGrpSpPr>
              <p:grpSpPr bwMode="auto">
                <a:xfrm rot="10732215">
                  <a:off x="2816" y="744"/>
                  <a:ext cx="1312" cy="328"/>
                  <a:chOff x="2816" y="528"/>
                  <a:chExt cx="1312" cy="328"/>
                </a:xfrm>
              </p:grpSpPr>
              <p:grpSp>
                <p:nvGrpSpPr>
                  <p:cNvPr id="46216" name="Group 370"/>
                  <p:cNvGrpSpPr>
                    <a:grpSpLocks/>
                  </p:cNvGrpSpPr>
                  <p:nvPr/>
                </p:nvGrpSpPr>
                <p:grpSpPr bwMode="auto">
                  <a:xfrm>
                    <a:off x="2816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6265" name="Oval 3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266" name="Line 3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267" name="Line 3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217" name="Group 374"/>
                  <p:cNvGrpSpPr>
                    <a:grpSpLocks/>
                  </p:cNvGrpSpPr>
                  <p:nvPr/>
                </p:nvGrpSpPr>
                <p:grpSpPr bwMode="auto">
                  <a:xfrm>
                    <a:off x="2928" y="536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6262" name="Oval 3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263" name="Line 3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264" name="Line 3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218" name="Group 378"/>
                  <p:cNvGrpSpPr>
                    <a:grpSpLocks/>
                  </p:cNvGrpSpPr>
                  <p:nvPr/>
                </p:nvGrpSpPr>
                <p:grpSpPr bwMode="auto">
                  <a:xfrm>
                    <a:off x="3024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6259" name="Oval 3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260" name="Line 3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261" name="Line 3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219" name="Group 382"/>
                  <p:cNvGrpSpPr>
                    <a:grpSpLocks/>
                  </p:cNvGrpSpPr>
                  <p:nvPr/>
                </p:nvGrpSpPr>
                <p:grpSpPr bwMode="auto">
                  <a:xfrm>
                    <a:off x="3120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6256" name="Oval 3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257" name="Line 3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258" name="Line 3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220" name="Group 386"/>
                  <p:cNvGrpSpPr>
                    <a:grpSpLocks/>
                  </p:cNvGrpSpPr>
                  <p:nvPr/>
                </p:nvGrpSpPr>
                <p:grpSpPr bwMode="auto">
                  <a:xfrm>
                    <a:off x="3264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6253" name="Oval 3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254" name="Line 3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255" name="Line 3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221" name="Group 390"/>
                  <p:cNvGrpSpPr>
                    <a:grpSpLocks/>
                  </p:cNvGrpSpPr>
                  <p:nvPr/>
                </p:nvGrpSpPr>
                <p:grpSpPr bwMode="auto">
                  <a:xfrm>
                    <a:off x="3360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6250" name="Oval 3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251" name="Line 3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252" name="Line 3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222" name="Group 394"/>
                  <p:cNvGrpSpPr>
                    <a:grpSpLocks/>
                  </p:cNvGrpSpPr>
                  <p:nvPr/>
                </p:nvGrpSpPr>
                <p:grpSpPr bwMode="auto">
                  <a:xfrm>
                    <a:off x="3456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6247" name="Oval 3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248" name="Line 3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249" name="Line 3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223" name="Group 398"/>
                  <p:cNvGrpSpPr>
                    <a:grpSpLocks/>
                  </p:cNvGrpSpPr>
                  <p:nvPr/>
                </p:nvGrpSpPr>
                <p:grpSpPr bwMode="auto">
                  <a:xfrm>
                    <a:off x="3552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6244" name="Oval 3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245" name="Line 4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246" name="Line 4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224" name="Group 402"/>
                  <p:cNvGrpSpPr>
                    <a:grpSpLocks/>
                  </p:cNvGrpSpPr>
                  <p:nvPr/>
                </p:nvGrpSpPr>
                <p:grpSpPr bwMode="auto">
                  <a:xfrm>
                    <a:off x="3648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6241" name="Oval 4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242" name="Line 4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243" name="Line 4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225" name="Group 406"/>
                  <p:cNvGrpSpPr>
                    <a:grpSpLocks/>
                  </p:cNvGrpSpPr>
                  <p:nvPr/>
                </p:nvGrpSpPr>
                <p:grpSpPr bwMode="auto">
                  <a:xfrm>
                    <a:off x="3744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6238" name="Oval 4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239" name="Line 4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240" name="Line 4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226" name="Group 410"/>
                  <p:cNvGrpSpPr>
                    <a:grpSpLocks/>
                  </p:cNvGrpSpPr>
                  <p:nvPr/>
                </p:nvGrpSpPr>
                <p:grpSpPr bwMode="auto">
                  <a:xfrm>
                    <a:off x="3840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6235" name="Oval 4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236" name="Line 4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237" name="Line 4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227" name="Group 414"/>
                  <p:cNvGrpSpPr>
                    <a:grpSpLocks/>
                  </p:cNvGrpSpPr>
                  <p:nvPr/>
                </p:nvGrpSpPr>
                <p:grpSpPr bwMode="auto">
                  <a:xfrm>
                    <a:off x="3936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6232" name="Oval 4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233" name="Line 4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234" name="Line 4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  <p:grpSp>
                <p:nvGrpSpPr>
                  <p:cNvPr id="46228" name="Group 418"/>
                  <p:cNvGrpSpPr>
                    <a:grpSpLocks/>
                  </p:cNvGrpSpPr>
                  <p:nvPr/>
                </p:nvGrpSpPr>
                <p:grpSpPr bwMode="auto">
                  <a:xfrm>
                    <a:off x="4032" y="528"/>
                    <a:ext cx="96" cy="320"/>
                    <a:chOff x="2816" y="528"/>
                    <a:chExt cx="96" cy="320"/>
                  </a:xfrm>
                </p:grpSpPr>
                <p:sp>
                  <p:nvSpPr>
                    <p:cNvPr id="46229" name="Oval 4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528"/>
                      <a:ext cx="96" cy="96"/>
                    </a:xfrm>
                    <a:prstGeom prst="ellipse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230" name="Line 4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  <p:sp>
                  <p:nvSpPr>
                    <p:cNvPr id="46231" name="Line 4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4" y="608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ar-EG"/>
                    </a:p>
                  </p:txBody>
                </p:sp>
              </p:grpSp>
            </p:grpSp>
          </p:grpSp>
        </p:grpSp>
        <p:sp>
          <p:nvSpPr>
            <p:cNvPr id="46208" name="Text Box 422"/>
            <p:cNvSpPr txBox="1">
              <a:spLocks noChangeArrowheads="1"/>
            </p:cNvSpPr>
            <p:nvPr/>
          </p:nvSpPr>
          <p:spPr bwMode="auto">
            <a:xfrm>
              <a:off x="3888" y="1632"/>
              <a:ext cx="13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>
                  <a:solidFill>
                    <a:srgbClr val="006600"/>
                  </a:solidFill>
                </a:rPr>
                <a:t>Solid-gel state</a:t>
              </a:r>
            </a:p>
          </p:txBody>
        </p:sp>
      </p:grpSp>
      <p:sp>
        <p:nvSpPr>
          <p:cNvPr id="46084" name="Line 423"/>
          <p:cNvSpPr>
            <a:spLocks noChangeShapeType="1"/>
          </p:cNvSpPr>
          <p:nvPr/>
        </p:nvSpPr>
        <p:spPr bwMode="auto">
          <a:xfrm flipV="1">
            <a:off x="3581400" y="2514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/>
          </a:p>
        </p:txBody>
      </p:sp>
      <p:grpSp>
        <p:nvGrpSpPr>
          <p:cNvPr id="46085" name="Group 426"/>
          <p:cNvGrpSpPr>
            <a:grpSpLocks/>
          </p:cNvGrpSpPr>
          <p:nvPr/>
        </p:nvGrpSpPr>
        <p:grpSpPr bwMode="auto">
          <a:xfrm rot="3849296">
            <a:off x="3263900" y="1797050"/>
            <a:ext cx="457200" cy="520700"/>
            <a:chOff x="816" y="536"/>
            <a:chExt cx="288" cy="328"/>
          </a:xfrm>
        </p:grpSpPr>
        <p:sp>
          <p:nvSpPr>
            <p:cNvPr id="46200" name="Oval 427"/>
            <p:cNvSpPr>
              <a:spLocks noChangeArrowheads="1"/>
            </p:cNvSpPr>
            <p:nvPr/>
          </p:nvSpPr>
          <p:spPr bwMode="auto">
            <a:xfrm>
              <a:off x="944" y="536"/>
              <a:ext cx="96" cy="9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01" name="Freeform 428"/>
            <p:cNvSpPr>
              <a:spLocks/>
            </p:cNvSpPr>
            <p:nvPr/>
          </p:nvSpPr>
          <p:spPr bwMode="auto">
            <a:xfrm>
              <a:off x="816" y="624"/>
              <a:ext cx="160" cy="240"/>
            </a:xfrm>
            <a:custGeom>
              <a:avLst/>
              <a:gdLst>
                <a:gd name="T0" fmla="*/ 144 w 160"/>
                <a:gd name="T1" fmla="*/ 0 h 240"/>
                <a:gd name="T2" fmla="*/ 144 w 160"/>
                <a:gd name="T3" fmla="*/ 96 h 240"/>
                <a:gd name="T4" fmla="*/ 48 w 160"/>
                <a:gd name="T5" fmla="*/ 192 h 240"/>
                <a:gd name="T6" fmla="*/ 0 w 160"/>
                <a:gd name="T7" fmla="*/ 240 h 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0"/>
                <a:gd name="T13" fmla="*/ 0 h 240"/>
                <a:gd name="T14" fmla="*/ 160 w 160"/>
                <a:gd name="T15" fmla="*/ 240 h 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0" h="240">
                  <a:moveTo>
                    <a:pt x="144" y="0"/>
                  </a:moveTo>
                  <a:cubicBezTo>
                    <a:pt x="152" y="32"/>
                    <a:pt x="160" y="64"/>
                    <a:pt x="144" y="96"/>
                  </a:cubicBezTo>
                  <a:cubicBezTo>
                    <a:pt x="128" y="128"/>
                    <a:pt x="72" y="168"/>
                    <a:pt x="48" y="192"/>
                  </a:cubicBezTo>
                  <a:cubicBezTo>
                    <a:pt x="24" y="216"/>
                    <a:pt x="12" y="228"/>
                    <a:pt x="0" y="24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46202" name="Freeform 429"/>
            <p:cNvSpPr>
              <a:spLocks/>
            </p:cNvSpPr>
            <p:nvPr/>
          </p:nvSpPr>
          <p:spPr bwMode="auto">
            <a:xfrm>
              <a:off x="992" y="624"/>
              <a:ext cx="112" cy="240"/>
            </a:xfrm>
            <a:custGeom>
              <a:avLst/>
              <a:gdLst>
                <a:gd name="T0" fmla="*/ 16 w 112"/>
                <a:gd name="T1" fmla="*/ 0 h 240"/>
                <a:gd name="T2" fmla="*/ 16 w 112"/>
                <a:gd name="T3" fmla="*/ 144 h 240"/>
                <a:gd name="T4" fmla="*/ 112 w 112"/>
                <a:gd name="T5" fmla="*/ 240 h 240"/>
                <a:gd name="T6" fmla="*/ 0 60000 65536"/>
                <a:gd name="T7" fmla="*/ 0 60000 65536"/>
                <a:gd name="T8" fmla="*/ 0 60000 65536"/>
                <a:gd name="T9" fmla="*/ 0 w 112"/>
                <a:gd name="T10" fmla="*/ 0 h 240"/>
                <a:gd name="T11" fmla="*/ 112 w 112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2" h="240">
                  <a:moveTo>
                    <a:pt x="16" y="0"/>
                  </a:moveTo>
                  <a:cubicBezTo>
                    <a:pt x="8" y="52"/>
                    <a:pt x="0" y="104"/>
                    <a:pt x="16" y="144"/>
                  </a:cubicBezTo>
                  <a:cubicBezTo>
                    <a:pt x="32" y="184"/>
                    <a:pt x="72" y="212"/>
                    <a:pt x="112" y="24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</p:grpSp>
      <p:grpSp>
        <p:nvGrpSpPr>
          <p:cNvPr id="46086" name="Group 432"/>
          <p:cNvGrpSpPr>
            <a:grpSpLocks/>
          </p:cNvGrpSpPr>
          <p:nvPr/>
        </p:nvGrpSpPr>
        <p:grpSpPr bwMode="auto">
          <a:xfrm>
            <a:off x="3079750" y="1524000"/>
            <a:ext cx="673100" cy="914400"/>
            <a:chOff x="1008" y="2160"/>
            <a:chExt cx="424" cy="576"/>
          </a:xfrm>
        </p:grpSpPr>
        <p:grpSp>
          <p:nvGrpSpPr>
            <p:cNvPr id="46176" name="Group 433"/>
            <p:cNvGrpSpPr>
              <a:grpSpLocks/>
            </p:cNvGrpSpPr>
            <p:nvPr/>
          </p:nvGrpSpPr>
          <p:grpSpPr bwMode="auto">
            <a:xfrm>
              <a:off x="1040" y="2168"/>
              <a:ext cx="288" cy="328"/>
              <a:chOff x="816" y="536"/>
              <a:chExt cx="288" cy="328"/>
            </a:xfrm>
          </p:grpSpPr>
          <p:sp>
            <p:nvSpPr>
              <p:cNvPr id="46197" name="Oval 434"/>
              <p:cNvSpPr>
                <a:spLocks noChangeArrowheads="1"/>
              </p:cNvSpPr>
              <p:nvPr/>
            </p:nvSpPr>
            <p:spPr bwMode="auto">
              <a:xfrm>
                <a:off x="944" y="536"/>
                <a:ext cx="96" cy="96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98" name="Freeform 435"/>
              <p:cNvSpPr>
                <a:spLocks/>
              </p:cNvSpPr>
              <p:nvPr/>
            </p:nvSpPr>
            <p:spPr bwMode="auto">
              <a:xfrm>
                <a:off x="816" y="624"/>
                <a:ext cx="160" cy="240"/>
              </a:xfrm>
              <a:custGeom>
                <a:avLst/>
                <a:gdLst>
                  <a:gd name="T0" fmla="*/ 144 w 160"/>
                  <a:gd name="T1" fmla="*/ 0 h 240"/>
                  <a:gd name="T2" fmla="*/ 144 w 160"/>
                  <a:gd name="T3" fmla="*/ 96 h 240"/>
                  <a:gd name="T4" fmla="*/ 48 w 160"/>
                  <a:gd name="T5" fmla="*/ 192 h 240"/>
                  <a:gd name="T6" fmla="*/ 0 w 160"/>
                  <a:gd name="T7" fmla="*/ 240 h 24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0"/>
                  <a:gd name="T13" fmla="*/ 0 h 240"/>
                  <a:gd name="T14" fmla="*/ 160 w 160"/>
                  <a:gd name="T15" fmla="*/ 240 h 24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0" h="240">
                    <a:moveTo>
                      <a:pt x="144" y="0"/>
                    </a:moveTo>
                    <a:cubicBezTo>
                      <a:pt x="152" y="32"/>
                      <a:pt x="160" y="64"/>
                      <a:pt x="144" y="96"/>
                    </a:cubicBezTo>
                    <a:cubicBezTo>
                      <a:pt x="128" y="128"/>
                      <a:pt x="72" y="168"/>
                      <a:pt x="48" y="192"/>
                    </a:cubicBezTo>
                    <a:cubicBezTo>
                      <a:pt x="24" y="216"/>
                      <a:pt x="12" y="228"/>
                      <a:pt x="0" y="24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46199" name="Freeform 436"/>
              <p:cNvSpPr>
                <a:spLocks/>
              </p:cNvSpPr>
              <p:nvPr/>
            </p:nvSpPr>
            <p:spPr bwMode="auto">
              <a:xfrm>
                <a:off x="992" y="624"/>
                <a:ext cx="112" cy="240"/>
              </a:xfrm>
              <a:custGeom>
                <a:avLst/>
                <a:gdLst>
                  <a:gd name="T0" fmla="*/ 16 w 112"/>
                  <a:gd name="T1" fmla="*/ 0 h 240"/>
                  <a:gd name="T2" fmla="*/ 16 w 112"/>
                  <a:gd name="T3" fmla="*/ 144 h 240"/>
                  <a:gd name="T4" fmla="*/ 112 w 112"/>
                  <a:gd name="T5" fmla="*/ 240 h 240"/>
                  <a:gd name="T6" fmla="*/ 0 60000 65536"/>
                  <a:gd name="T7" fmla="*/ 0 60000 65536"/>
                  <a:gd name="T8" fmla="*/ 0 60000 65536"/>
                  <a:gd name="T9" fmla="*/ 0 w 112"/>
                  <a:gd name="T10" fmla="*/ 0 h 240"/>
                  <a:gd name="T11" fmla="*/ 112 w 112"/>
                  <a:gd name="T12" fmla="*/ 240 h 2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2" h="240">
                    <a:moveTo>
                      <a:pt x="16" y="0"/>
                    </a:moveTo>
                    <a:cubicBezTo>
                      <a:pt x="8" y="52"/>
                      <a:pt x="0" y="104"/>
                      <a:pt x="16" y="144"/>
                    </a:cubicBezTo>
                    <a:cubicBezTo>
                      <a:pt x="32" y="184"/>
                      <a:pt x="72" y="212"/>
                      <a:pt x="112" y="24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</p:grpSp>
        <p:grpSp>
          <p:nvGrpSpPr>
            <p:cNvPr id="46177" name="Group 437"/>
            <p:cNvGrpSpPr>
              <a:grpSpLocks/>
            </p:cNvGrpSpPr>
            <p:nvPr/>
          </p:nvGrpSpPr>
          <p:grpSpPr bwMode="auto">
            <a:xfrm rot="862151">
              <a:off x="1104" y="2160"/>
              <a:ext cx="288" cy="328"/>
              <a:chOff x="816" y="536"/>
              <a:chExt cx="288" cy="328"/>
            </a:xfrm>
          </p:grpSpPr>
          <p:sp>
            <p:nvSpPr>
              <p:cNvPr id="46194" name="Oval 438"/>
              <p:cNvSpPr>
                <a:spLocks noChangeArrowheads="1"/>
              </p:cNvSpPr>
              <p:nvPr/>
            </p:nvSpPr>
            <p:spPr bwMode="auto">
              <a:xfrm>
                <a:off x="944" y="536"/>
                <a:ext cx="96" cy="96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95" name="Freeform 439"/>
              <p:cNvSpPr>
                <a:spLocks/>
              </p:cNvSpPr>
              <p:nvPr/>
            </p:nvSpPr>
            <p:spPr bwMode="auto">
              <a:xfrm>
                <a:off x="816" y="624"/>
                <a:ext cx="160" cy="240"/>
              </a:xfrm>
              <a:custGeom>
                <a:avLst/>
                <a:gdLst>
                  <a:gd name="T0" fmla="*/ 144 w 160"/>
                  <a:gd name="T1" fmla="*/ 0 h 240"/>
                  <a:gd name="T2" fmla="*/ 144 w 160"/>
                  <a:gd name="T3" fmla="*/ 96 h 240"/>
                  <a:gd name="T4" fmla="*/ 48 w 160"/>
                  <a:gd name="T5" fmla="*/ 192 h 240"/>
                  <a:gd name="T6" fmla="*/ 0 w 160"/>
                  <a:gd name="T7" fmla="*/ 240 h 24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0"/>
                  <a:gd name="T13" fmla="*/ 0 h 240"/>
                  <a:gd name="T14" fmla="*/ 160 w 160"/>
                  <a:gd name="T15" fmla="*/ 240 h 24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0" h="240">
                    <a:moveTo>
                      <a:pt x="144" y="0"/>
                    </a:moveTo>
                    <a:cubicBezTo>
                      <a:pt x="152" y="32"/>
                      <a:pt x="160" y="64"/>
                      <a:pt x="144" y="96"/>
                    </a:cubicBezTo>
                    <a:cubicBezTo>
                      <a:pt x="128" y="128"/>
                      <a:pt x="72" y="168"/>
                      <a:pt x="48" y="192"/>
                    </a:cubicBezTo>
                    <a:cubicBezTo>
                      <a:pt x="24" y="216"/>
                      <a:pt x="12" y="228"/>
                      <a:pt x="0" y="24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46196" name="Freeform 440"/>
              <p:cNvSpPr>
                <a:spLocks/>
              </p:cNvSpPr>
              <p:nvPr/>
            </p:nvSpPr>
            <p:spPr bwMode="auto">
              <a:xfrm>
                <a:off x="992" y="624"/>
                <a:ext cx="112" cy="240"/>
              </a:xfrm>
              <a:custGeom>
                <a:avLst/>
                <a:gdLst>
                  <a:gd name="T0" fmla="*/ 16 w 112"/>
                  <a:gd name="T1" fmla="*/ 0 h 240"/>
                  <a:gd name="T2" fmla="*/ 16 w 112"/>
                  <a:gd name="T3" fmla="*/ 144 h 240"/>
                  <a:gd name="T4" fmla="*/ 112 w 112"/>
                  <a:gd name="T5" fmla="*/ 240 h 240"/>
                  <a:gd name="T6" fmla="*/ 0 60000 65536"/>
                  <a:gd name="T7" fmla="*/ 0 60000 65536"/>
                  <a:gd name="T8" fmla="*/ 0 60000 65536"/>
                  <a:gd name="T9" fmla="*/ 0 w 112"/>
                  <a:gd name="T10" fmla="*/ 0 h 240"/>
                  <a:gd name="T11" fmla="*/ 112 w 112"/>
                  <a:gd name="T12" fmla="*/ 240 h 2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2" h="240">
                    <a:moveTo>
                      <a:pt x="16" y="0"/>
                    </a:moveTo>
                    <a:cubicBezTo>
                      <a:pt x="8" y="52"/>
                      <a:pt x="0" y="104"/>
                      <a:pt x="16" y="144"/>
                    </a:cubicBezTo>
                    <a:cubicBezTo>
                      <a:pt x="32" y="184"/>
                      <a:pt x="72" y="212"/>
                      <a:pt x="112" y="24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</p:grpSp>
        <p:grpSp>
          <p:nvGrpSpPr>
            <p:cNvPr id="46178" name="Group 441"/>
            <p:cNvGrpSpPr>
              <a:grpSpLocks/>
            </p:cNvGrpSpPr>
            <p:nvPr/>
          </p:nvGrpSpPr>
          <p:grpSpPr bwMode="auto">
            <a:xfrm rot="2745919">
              <a:off x="1124" y="2188"/>
              <a:ext cx="288" cy="328"/>
              <a:chOff x="816" y="536"/>
              <a:chExt cx="288" cy="328"/>
            </a:xfrm>
          </p:grpSpPr>
          <p:sp>
            <p:nvSpPr>
              <p:cNvPr id="46191" name="Oval 442"/>
              <p:cNvSpPr>
                <a:spLocks noChangeArrowheads="1"/>
              </p:cNvSpPr>
              <p:nvPr/>
            </p:nvSpPr>
            <p:spPr bwMode="auto">
              <a:xfrm>
                <a:off x="944" y="536"/>
                <a:ext cx="96" cy="96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92" name="Freeform 443"/>
              <p:cNvSpPr>
                <a:spLocks/>
              </p:cNvSpPr>
              <p:nvPr/>
            </p:nvSpPr>
            <p:spPr bwMode="auto">
              <a:xfrm>
                <a:off x="816" y="624"/>
                <a:ext cx="160" cy="240"/>
              </a:xfrm>
              <a:custGeom>
                <a:avLst/>
                <a:gdLst>
                  <a:gd name="T0" fmla="*/ 144 w 160"/>
                  <a:gd name="T1" fmla="*/ 0 h 240"/>
                  <a:gd name="T2" fmla="*/ 144 w 160"/>
                  <a:gd name="T3" fmla="*/ 96 h 240"/>
                  <a:gd name="T4" fmla="*/ 48 w 160"/>
                  <a:gd name="T5" fmla="*/ 192 h 240"/>
                  <a:gd name="T6" fmla="*/ 0 w 160"/>
                  <a:gd name="T7" fmla="*/ 240 h 24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0"/>
                  <a:gd name="T13" fmla="*/ 0 h 240"/>
                  <a:gd name="T14" fmla="*/ 160 w 160"/>
                  <a:gd name="T15" fmla="*/ 240 h 24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0" h="240">
                    <a:moveTo>
                      <a:pt x="144" y="0"/>
                    </a:moveTo>
                    <a:cubicBezTo>
                      <a:pt x="152" y="32"/>
                      <a:pt x="160" y="64"/>
                      <a:pt x="144" y="96"/>
                    </a:cubicBezTo>
                    <a:cubicBezTo>
                      <a:pt x="128" y="128"/>
                      <a:pt x="72" y="168"/>
                      <a:pt x="48" y="192"/>
                    </a:cubicBezTo>
                    <a:cubicBezTo>
                      <a:pt x="24" y="216"/>
                      <a:pt x="12" y="228"/>
                      <a:pt x="0" y="24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46193" name="Freeform 444"/>
              <p:cNvSpPr>
                <a:spLocks/>
              </p:cNvSpPr>
              <p:nvPr/>
            </p:nvSpPr>
            <p:spPr bwMode="auto">
              <a:xfrm>
                <a:off x="992" y="624"/>
                <a:ext cx="112" cy="240"/>
              </a:xfrm>
              <a:custGeom>
                <a:avLst/>
                <a:gdLst>
                  <a:gd name="T0" fmla="*/ 16 w 112"/>
                  <a:gd name="T1" fmla="*/ 0 h 240"/>
                  <a:gd name="T2" fmla="*/ 16 w 112"/>
                  <a:gd name="T3" fmla="*/ 144 h 240"/>
                  <a:gd name="T4" fmla="*/ 112 w 112"/>
                  <a:gd name="T5" fmla="*/ 240 h 240"/>
                  <a:gd name="T6" fmla="*/ 0 60000 65536"/>
                  <a:gd name="T7" fmla="*/ 0 60000 65536"/>
                  <a:gd name="T8" fmla="*/ 0 60000 65536"/>
                  <a:gd name="T9" fmla="*/ 0 w 112"/>
                  <a:gd name="T10" fmla="*/ 0 h 240"/>
                  <a:gd name="T11" fmla="*/ 112 w 112"/>
                  <a:gd name="T12" fmla="*/ 240 h 2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2" h="240">
                    <a:moveTo>
                      <a:pt x="16" y="0"/>
                    </a:moveTo>
                    <a:cubicBezTo>
                      <a:pt x="8" y="52"/>
                      <a:pt x="0" y="104"/>
                      <a:pt x="16" y="144"/>
                    </a:cubicBezTo>
                    <a:cubicBezTo>
                      <a:pt x="32" y="184"/>
                      <a:pt x="72" y="212"/>
                      <a:pt x="112" y="24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</p:grpSp>
        <p:grpSp>
          <p:nvGrpSpPr>
            <p:cNvPr id="46179" name="Group 445"/>
            <p:cNvGrpSpPr>
              <a:grpSpLocks/>
            </p:cNvGrpSpPr>
            <p:nvPr/>
          </p:nvGrpSpPr>
          <p:grpSpPr bwMode="auto">
            <a:xfrm rot="4637021">
              <a:off x="1124" y="2212"/>
              <a:ext cx="288" cy="328"/>
              <a:chOff x="816" y="536"/>
              <a:chExt cx="288" cy="328"/>
            </a:xfrm>
          </p:grpSpPr>
          <p:sp>
            <p:nvSpPr>
              <p:cNvPr id="46188" name="Oval 446"/>
              <p:cNvSpPr>
                <a:spLocks noChangeArrowheads="1"/>
              </p:cNvSpPr>
              <p:nvPr/>
            </p:nvSpPr>
            <p:spPr bwMode="auto">
              <a:xfrm>
                <a:off x="944" y="536"/>
                <a:ext cx="96" cy="96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89" name="Freeform 447"/>
              <p:cNvSpPr>
                <a:spLocks/>
              </p:cNvSpPr>
              <p:nvPr/>
            </p:nvSpPr>
            <p:spPr bwMode="auto">
              <a:xfrm>
                <a:off x="816" y="624"/>
                <a:ext cx="160" cy="240"/>
              </a:xfrm>
              <a:custGeom>
                <a:avLst/>
                <a:gdLst>
                  <a:gd name="T0" fmla="*/ 144 w 160"/>
                  <a:gd name="T1" fmla="*/ 0 h 240"/>
                  <a:gd name="T2" fmla="*/ 144 w 160"/>
                  <a:gd name="T3" fmla="*/ 96 h 240"/>
                  <a:gd name="T4" fmla="*/ 48 w 160"/>
                  <a:gd name="T5" fmla="*/ 192 h 240"/>
                  <a:gd name="T6" fmla="*/ 0 w 160"/>
                  <a:gd name="T7" fmla="*/ 240 h 24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0"/>
                  <a:gd name="T13" fmla="*/ 0 h 240"/>
                  <a:gd name="T14" fmla="*/ 160 w 160"/>
                  <a:gd name="T15" fmla="*/ 240 h 24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0" h="240">
                    <a:moveTo>
                      <a:pt x="144" y="0"/>
                    </a:moveTo>
                    <a:cubicBezTo>
                      <a:pt x="152" y="32"/>
                      <a:pt x="160" y="64"/>
                      <a:pt x="144" y="96"/>
                    </a:cubicBezTo>
                    <a:cubicBezTo>
                      <a:pt x="128" y="128"/>
                      <a:pt x="72" y="168"/>
                      <a:pt x="48" y="192"/>
                    </a:cubicBezTo>
                    <a:cubicBezTo>
                      <a:pt x="24" y="216"/>
                      <a:pt x="12" y="228"/>
                      <a:pt x="0" y="24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46190" name="Freeform 448"/>
              <p:cNvSpPr>
                <a:spLocks/>
              </p:cNvSpPr>
              <p:nvPr/>
            </p:nvSpPr>
            <p:spPr bwMode="auto">
              <a:xfrm>
                <a:off x="992" y="624"/>
                <a:ext cx="112" cy="240"/>
              </a:xfrm>
              <a:custGeom>
                <a:avLst/>
                <a:gdLst>
                  <a:gd name="T0" fmla="*/ 16 w 112"/>
                  <a:gd name="T1" fmla="*/ 0 h 240"/>
                  <a:gd name="T2" fmla="*/ 16 w 112"/>
                  <a:gd name="T3" fmla="*/ 144 h 240"/>
                  <a:gd name="T4" fmla="*/ 112 w 112"/>
                  <a:gd name="T5" fmla="*/ 240 h 240"/>
                  <a:gd name="T6" fmla="*/ 0 60000 65536"/>
                  <a:gd name="T7" fmla="*/ 0 60000 65536"/>
                  <a:gd name="T8" fmla="*/ 0 60000 65536"/>
                  <a:gd name="T9" fmla="*/ 0 w 112"/>
                  <a:gd name="T10" fmla="*/ 0 h 240"/>
                  <a:gd name="T11" fmla="*/ 112 w 112"/>
                  <a:gd name="T12" fmla="*/ 240 h 2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2" h="240">
                    <a:moveTo>
                      <a:pt x="16" y="0"/>
                    </a:moveTo>
                    <a:cubicBezTo>
                      <a:pt x="8" y="52"/>
                      <a:pt x="0" y="104"/>
                      <a:pt x="16" y="144"/>
                    </a:cubicBezTo>
                    <a:cubicBezTo>
                      <a:pt x="32" y="184"/>
                      <a:pt x="72" y="212"/>
                      <a:pt x="112" y="24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</p:grpSp>
        <p:grpSp>
          <p:nvGrpSpPr>
            <p:cNvPr id="46180" name="Group 449"/>
            <p:cNvGrpSpPr>
              <a:grpSpLocks/>
            </p:cNvGrpSpPr>
            <p:nvPr/>
          </p:nvGrpSpPr>
          <p:grpSpPr bwMode="auto">
            <a:xfrm rot="5828179">
              <a:off x="1028" y="2428"/>
              <a:ext cx="288" cy="328"/>
              <a:chOff x="816" y="536"/>
              <a:chExt cx="288" cy="328"/>
            </a:xfrm>
          </p:grpSpPr>
          <p:sp>
            <p:nvSpPr>
              <p:cNvPr id="46185" name="Oval 450"/>
              <p:cNvSpPr>
                <a:spLocks noChangeArrowheads="1"/>
              </p:cNvSpPr>
              <p:nvPr/>
            </p:nvSpPr>
            <p:spPr bwMode="auto">
              <a:xfrm>
                <a:off x="944" y="536"/>
                <a:ext cx="96" cy="96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86" name="Freeform 451"/>
              <p:cNvSpPr>
                <a:spLocks/>
              </p:cNvSpPr>
              <p:nvPr/>
            </p:nvSpPr>
            <p:spPr bwMode="auto">
              <a:xfrm>
                <a:off x="816" y="624"/>
                <a:ext cx="160" cy="240"/>
              </a:xfrm>
              <a:custGeom>
                <a:avLst/>
                <a:gdLst>
                  <a:gd name="T0" fmla="*/ 144 w 160"/>
                  <a:gd name="T1" fmla="*/ 0 h 240"/>
                  <a:gd name="T2" fmla="*/ 144 w 160"/>
                  <a:gd name="T3" fmla="*/ 96 h 240"/>
                  <a:gd name="T4" fmla="*/ 48 w 160"/>
                  <a:gd name="T5" fmla="*/ 192 h 240"/>
                  <a:gd name="T6" fmla="*/ 0 w 160"/>
                  <a:gd name="T7" fmla="*/ 240 h 24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0"/>
                  <a:gd name="T13" fmla="*/ 0 h 240"/>
                  <a:gd name="T14" fmla="*/ 160 w 160"/>
                  <a:gd name="T15" fmla="*/ 240 h 24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0" h="240">
                    <a:moveTo>
                      <a:pt x="144" y="0"/>
                    </a:moveTo>
                    <a:cubicBezTo>
                      <a:pt x="152" y="32"/>
                      <a:pt x="160" y="64"/>
                      <a:pt x="144" y="96"/>
                    </a:cubicBezTo>
                    <a:cubicBezTo>
                      <a:pt x="128" y="128"/>
                      <a:pt x="72" y="168"/>
                      <a:pt x="48" y="192"/>
                    </a:cubicBezTo>
                    <a:cubicBezTo>
                      <a:pt x="24" y="216"/>
                      <a:pt x="12" y="228"/>
                      <a:pt x="0" y="24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46187" name="Freeform 452"/>
              <p:cNvSpPr>
                <a:spLocks/>
              </p:cNvSpPr>
              <p:nvPr/>
            </p:nvSpPr>
            <p:spPr bwMode="auto">
              <a:xfrm>
                <a:off x="992" y="624"/>
                <a:ext cx="112" cy="240"/>
              </a:xfrm>
              <a:custGeom>
                <a:avLst/>
                <a:gdLst>
                  <a:gd name="T0" fmla="*/ 16 w 112"/>
                  <a:gd name="T1" fmla="*/ 0 h 240"/>
                  <a:gd name="T2" fmla="*/ 16 w 112"/>
                  <a:gd name="T3" fmla="*/ 144 h 240"/>
                  <a:gd name="T4" fmla="*/ 112 w 112"/>
                  <a:gd name="T5" fmla="*/ 240 h 240"/>
                  <a:gd name="T6" fmla="*/ 0 60000 65536"/>
                  <a:gd name="T7" fmla="*/ 0 60000 65536"/>
                  <a:gd name="T8" fmla="*/ 0 60000 65536"/>
                  <a:gd name="T9" fmla="*/ 0 w 112"/>
                  <a:gd name="T10" fmla="*/ 0 h 240"/>
                  <a:gd name="T11" fmla="*/ 112 w 112"/>
                  <a:gd name="T12" fmla="*/ 240 h 2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2" h="240">
                    <a:moveTo>
                      <a:pt x="16" y="0"/>
                    </a:moveTo>
                    <a:cubicBezTo>
                      <a:pt x="8" y="52"/>
                      <a:pt x="0" y="104"/>
                      <a:pt x="16" y="144"/>
                    </a:cubicBezTo>
                    <a:cubicBezTo>
                      <a:pt x="32" y="184"/>
                      <a:pt x="72" y="212"/>
                      <a:pt x="112" y="24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</p:grpSp>
        <p:grpSp>
          <p:nvGrpSpPr>
            <p:cNvPr id="46181" name="Group 453"/>
            <p:cNvGrpSpPr>
              <a:grpSpLocks/>
            </p:cNvGrpSpPr>
            <p:nvPr/>
          </p:nvGrpSpPr>
          <p:grpSpPr bwMode="auto">
            <a:xfrm rot="6622726">
              <a:off x="1124" y="2332"/>
              <a:ext cx="288" cy="328"/>
              <a:chOff x="816" y="536"/>
              <a:chExt cx="288" cy="328"/>
            </a:xfrm>
          </p:grpSpPr>
          <p:sp>
            <p:nvSpPr>
              <p:cNvPr id="46182" name="Oval 454"/>
              <p:cNvSpPr>
                <a:spLocks noChangeArrowheads="1"/>
              </p:cNvSpPr>
              <p:nvPr/>
            </p:nvSpPr>
            <p:spPr bwMode="auto">
              <a:xfrm>
                <a:off x="944" y="536"/>
                <a:ext cx="96" cy="96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83" name="Freeform 455"/>
              <p:cNvSpPr>
                <a:spLocks/>
              </p:cNvSpPr>
              <p:nvPr/>
            </p:nvSpPr>
            <p:spPr bwMode="auto">
              <a:xfrm>
                <a:off x="816" y="624"/>
                <a:ext cx="160" cy="240"/>
              </a:xfrm>
              <a:custGeom>
                <a:avLst/>
                <a:gdLst>
                  <a:gd name="T0" fmla="*/ 144 w 160"/>
                  <a:gd name="T1" fmla="*/ 0 h 240"/>
                  <a:gd name="T2" fmla="*/ 144 w 160"/>
                  <a:gd name="T3" fmla="*/ 96 h 240"/>
                  <a:gd name="T4" fmla="*/ 48 w 160"/>
                  <a:gd name="T5" fmla="*/ 192 h 240"/>
                  <a:gd name="T6" fmla="*/ 0 w 160"/>
                  <a:gd name="T7" fmla="*/ 240 h 24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0"/>
                  <a:gd name="T13" fmla="*/ 0 h 240"/>
                  <a:gd name="T14" fmla="*/ 160 w 160"/>
                  <a:gd name="T15" fmla="*/ 240 h 24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0" h="240">
                    <a:moveTo>
                      <a:pt x="144" y="0"/>
                    </a:moveTo>
                    <a:cubicBezTo>
                      <a:pt x="152" y="32"/>
                      <a:pt x="160" y="64"/>
                      <a:pt x="144" y="96"/>
                    </a:cubicBezTo>
                    <a:cubicBezTo>
                      <a:pt x="128" y="128"/>
                      <a:pt x="72" y="168"/>
                      <a:pt x="48" y="192"/>
                    </a:cubicBezTo>
                    <a:cubicBezTo>
                      <a:pt x="24" y="216"/>
                      <a:pt x="12" y="228"/>
                      <a:pt x="0" y="24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46184" name="Freeform 456"/>
              <p:cNvSpPr>
                <a:spLocks/>
              </p:cNvSpPr>
              <p:nvPr/>
            </p:nvSpPr>
            <p:spPr bwMode="auto">
              <a:xfrm>
                <a:off x="992" y="624"/>
                <a:ext cx="112" cy="240"/>
              </a:xfrm>
              <a:custGeom>
                <a:avLst/>
                <a:gdLst>
                  <a:gd name="T0" fmla="*/ 16 w 112"/>
                  <a:gd name="T1" fmla="*/ 0 h 240"/>
                  <a:gd name="T2" fmla="*/ 16 w 112"/>
                  <a:gd name="T3" fmla="*/ 144 h 240"/>
                  <a:gd name="T4" fmla="*/ 112 w 112"/>
                  <a:gd name="T5" fmla="*/ 240 h 240"/>
                  <a:gd name="T6" fmla="*/ 0 60000 65536"/>
                  <a:gd name="T7" fmla="*/ 0 60000 65536"/>
                  <a:gd name="T8" fmla="*/ 0 60000 65536"/>
                  <a:gd name="T9" fmla="*/ 0 w 112"/>
                  <a:gd name="T10" fmla="*/ 0 h 240"/>
                  <a:gd name="T11" fmla="*/ 112 w 112"/>
                  <a:gd name="T12" fmla="*/ 240 h 2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2" h="240">
                    <a:moveTo>
                      <a:pt x="16" y="0"/>
                    </a:moveTo>
                    <a:cubicBezTo>
                      <a:pt x="8" y="52"/>
                      <a:pt x="0" y="104"/>
                      <a:pt x="16" y="144"/>
                    </a:cubicBezTo>
                    <a:cubicBezTo>
                      <a:pt x="32" y="184"/>
                      <a:pt x="72" y="212"/>
                      <a:pt x="112" y="24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</p:grpSp>
      </p:grpSp>
      <p:grpSp>
        <p:nvGrpSpPr>
          <p:cNvPr id="46087" name="Group 618"/>
          <p:cNvGrpSpPr>
            <a:grpSpLocks/>
          </p:cNvGrpSpPr>
          <p:nvPr/>
        </p:nvGrpSpPr>
        <p:grpSpPr bwMode="auto">
          <a:xfrm>
            <a:off x="3975100" y="1371600"/>
            <a:ext cx="673100" cy="914400"/>
            <a:chOff x="1008" y="2160"/>
            <a:chExt cx="424" cy="576"/>
          </a:xfrm>
        </p:grpSpPr>
        <p:grpSp>
          <p:nvGrpSpPr>
            <p:cNvPr id="46152" name="Group 619"/>
            <p:cNvGrpSpPr>
              <a:grpSpLocks/>
            </p:cNvGrpSpPr>
            <p:nvPr/>
          </p:nvGrpSpPr>
          <p:grpSpPr bwMode="auto">
            <a:xfrm>
              <a:off x="1040" y="2168"/>
              <a:ext cx="288" cy="328"/>
              <a:chOff x="816" y="536"/>
              <a:chExt cx="288" cy="328"/>
            </a:xfrm>
          </p:grpSpPr>
          <p:sp>
            <p:nvSpPr>
              <p:cNvPr id="46173" name="Oval 620"/>
              <p:cNvSpPr>
                <a:spLocks noChangeArrowheads="1"/>
              </p:cNvSpPr>
              <p:nvPr/>
            </p:nvSpPr>
            <p:spPr bwMode="auto">
              <a:xfrm>
                <a:off x="944" y="536"/>
                <a:ext cx="96" cy="96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74" name="Freeform 621"/>
              <p:cNvSpPr>
                <a:spLocks/>
              </p:cNvSpPr>
              <p:nvPr/>
            </p:nvSpPr>
            <p:spPr bwMode="auto">
              <a:xfrm>
                <a:off x="816" y="624"/>
                <a:ext cx="160" cy="240"/>
              </a:xfrm>
              <a:custGeom>
                <a:avLst/>
                <a:gdLst>
                  <a:gd name="T0" fmla="*/ 144 w 160"/>
                  <a:gd name="T1" fmla="*/ 0 h 240"/>
                  <a:gd name="T2" fmla="*/ 144 w 160"/>
                  <a:gd name="T3" fmla="*/ 96 h 240"/>
                  <a:gd name="T4" fmla="*/ 48 w 160"/>
                  <a:gd name="T5" fmla="*/ 192 h 240"/>
                  <a:gd name="T6" fmla="*/ 0 w 160"/>
                  <a:gd name="T7" fmla="*/ 240 h 24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0"/>
                  <a:gd name="T13" fmla="*/ 0 h 240"/>
                  <a:gd name="T14" fmla="*/ 160 w 160"/>
                  <a:gd name="T15" fmla="*/ 240 h 24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0" h="240">
                    <a:moveTo>
                      <a:pt x="144" y="0"/>
                    </a:moveTo>
                    <a:cubicBezTo>
                      <a:pt x="152" y="32"/>
                      <a:pt x="160" y="64"/>
                      <a:pt x="144" y="96"/>
                    </a:cubicBezTo>
                    <a:cubicBezTo>
                      <a:pt x="128" y="128"/>
                      <a:pt x="72" y="168"/>
                      <a:pt x="48" y="192"/>
                    </a:cubicBezTo>
                    <a:cubicBezTo>
                      <a:pt x="24" y="216"/>
                      <a:pt x="12" y="228"/>
                      <a:pt x="0" y="24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46175" name="Freeform 622"/>
              <p:cNvSpPr>
                <a:spLocks/>
              </p:cNvSpPr>
              <p:nvPr/>
            </p:nvSpPr>
            <p:spPr bwMode="auto">
              <a:xfrm>
                <a:off x="992" y="624"/>
                <a:ext cx="112" cy="240"/>
              </a:xfrm>
              <a:custGeom>
                <a:avLst/>
                <a:gdLst>
                  <a:gd name="T0" fmla="*/ 16 w 112"/>
                  <a:gd name="T1" fmla="*/ 0 h 240"/>
                  <a:gd name="T2" fmla="*/ 16 w 112"/>
                  <a:gd name="T3" fmla="*/ 144 h 240"/>
                  <a:gd name="T4" fmla="*/ 112 w 112"/>
                  <a:gd name="T5" fmla="*/ 240 h 240"/>
                  <a:gd name="T6" fmla="*/ 0 60000 65536"/>
                  <a:gd name="T7" fmla="*/ 0 60000 65536"/>
                  <a:gd name="T8" fmla="*/ 0 60000 65536"/>
                  <a:gd name="T9" fmla="*/ 0 w 112"/>
                  <a:gd name="T10" fmla="*/ 0 h 240"/>
                  <a:gd name="T11" fmla="*/ 112 w 112"/>
                  <a:gd name="T12" fmla="*/ 240 h 2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2" h="240">
                    <a:moveTo>
                      <a:pt x="16" y="0"/>
                    </a:moveTo>
                    <a:cubicBezTo>
                      <a:pt x="8" y="52"/>
                      <a:pt x="0" y="104"/>
                      <a:pt x="16" y="144"/>
                    </a:cubicBezTo>
                    <a:cubicBezTo>
                      <a:pt x="32" y="184"/>
                      <a:pt x="72" y="212"/>
                      <a:pt x="112" y="24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</p:grpSp>
        <p:grpSp>
          <p:nvGrpSpPr>
            <p:cNvPr id="46153" name="Group 623"/>
            <p:cNvGrpSpPr>
              <a:grpSpLocks/>
            </p:cNvGrpSpPr>
            <p:nvPr/>
          </p:nvGrpSpPr>
          <p:grpSpPr bwMode="auto">
            <a:xfrm rot="862151">
              <a:off x="1104" y="2160"/>
              <a:ext cx="288" cy="328"/>
              <a:chOff x="816" y="536"/>
              <a:chExt cx="288" cy="328"/>
            </a:xfrm>
          </p:grpSpPr>
          <p:sp>
            <p:nvSpPr>
              <p:cNvPr id="46170" name="Oval 624"/>
              <p:cNvSpPr>
                <a:spLocks noChangeArrowheads="1"/>
              </p:cNvSpPr>
              <p:nvPr/>
            </p:nvSpPr>
            <p:spPr bwMode="auto">
              <a:xfrm>
                <a:off x="944" y="536"/>
                <a:ext cx="96" cy="96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71" name="Freeform 625"/>
              <p:cNvSpPr>
                <a:spLocks/>
              </p:cNvSpPr>
              <p:nvPr/>
            </p:nvSpPr>
            <p:spPr bwMode="auto">
              <a:xfrm>
                <a:off x="816" y="624"/>
                <a:ext cx="160" cy="240"/>
              </a:xfrm>
              <a:custGeom>
                <a:avLst/>
                <a:gdLst>
                  <a:gd name="T0" fmla="*/ 144 w 160"/>
                  <a:gd name="T1" fmla="*/ 0 h 240"/>
                  <a:gd name="T2" fmla="*/ 144 w 160"/>
                  <a:gd name="T3" fmla="*/ 96 h 240"/>
                  <a:gd name="T4" fmla="*/ 48 w 160"/>
                  <a:gd name="T5" fmla="*/ 192 h 240"/>
                  <a:gd name="T6" fmla="*/ 0 w 160"/>
                  <a:gd name="T7" fmla="*/ 240 h 24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0"/>
                  <a:gd name="T13" fmla="*/ 0 h 240"/>
                  <a:gd name="T14" fmla="*/ 160 w 160"/>
                  <a:gd name="T15" fmla="*/ 240 h 24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0" h="240">
                    <a:moveTo>
                      <a:pt x="144" y="0"/>
                    </a:moveTo>
                    <a:cubicBezTo>
                      <a:pt x="152" y="32"/>
                      <a:pt x="160" y="64"/>
                      <a:pt x="144" y="96"/>
                    </a:cubicBezTo>
                    <a:cubicBezTo>
                      <a:pt x="128" y="128"/>
                      <a:pt x="72" y="168"/>
                      <a:pt x="48" y="192"/>
                    </a:cubicBezTo>
                    <a:cubicBezTo>
                      <a:pt x="24" y="216"/>
                      <a:pt x="12" y="228"/>
                      <a:pt x="0" y="24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46172" name="Freeform 626"/>
              <p:cNvSpPr>
                <a:spLocks/>
              </p:cNvSpPr>
              <p:nvPr/>
            </p:nvSpPr>
            <p:spPr bwMode="auto">
              <a:xfrm>
                <a:off x="992" y="624"/>
                <a:ext cx="112" cy="240"/>
              </a:xfrm>
              <a:custGeom>
                <a:avLst/>
                <a:gdLst>
                  <a:gd name="T0" fmla="*/ 16 w 112"/>
                  <a:gd name="T1" fmla="*/ 0 h 240"/>
                  <a:gd name="T2" fmla="*/ 16 w 112"/>
                  <a:gd name="T3" fmla="*/ 144 h 240"/>
                  <a:gd name="T4" fmla="*/ 112 w 112"/>
                  <a:gd name="T5" fmla="*/ 240 h 240"/>
                  <a:gd name="T6" fmla="*/ 0 60000 65536"/>
                  <a:gd name="T7" fmla="*/ 0 60000 65536"/>
                  <a:gd name="T8" fmla="*/ 0 60000 65536"/>
                  <a:gd name="T9" fmla="*/ 0 w 112"/>
                  <a:gd name="T10" fmla="*/ 0 h 240"/>
                  <a:gd name="T11" fmla="*/ 112 w 112"/>
                  <a:gd name="T12" fmla="*/ 240 h 2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2" h="240">
                    <a:moveTo>
                      <a:pt x="16" y="0"/>
                    </a:moveTo>
                    <a:cubicBezTo>
                      <a:pt x="8" y="52"/>
                      <a:pt x="0" y="104"/>
                      <a:pt x="16" y="144"/>
                    </a:cubicBezTo>
                    <a:cubicBezTo>
                      <a:pt x="32" y="184"/>
                      <a:pt x="72" y="212"/>
                      <a:pt x="112" y="24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</p:grpSp>
        <p:grpSp>
          <p:nvGrpSpPr>
            <p:cNvPr id="46154" name="Group 627"/>
            <p:cNvGrpSpPr>
              <a:grpSpLocks/>
            </p:cNvGrpSpPr>
            <p:nvPr/>
          </p:nvGrpSpPr>
          <p:grpSpPr bwMode="auto">
            <a:xfrm rot="2745919">
              <a:off x="1124" y="2188"/>
              <a:ext cx="288" cy="328"/>
              <a:chOff x="816" y="536"/>
              <a:chExt cx="288" cy="328"/>
            </a:xfrm>
          </p:grpSpPr>
          <p:sp>
            <p:nvSpPr>
              <p:cNvPr id="46167" name="Oval 628"/>
              <p:cNvSpPr>
                <a:spLocks noChangeArrowheads="1"/>
              </p:cNvSpPr>
              <p:nvPr/>
            </p:nvSpPr>
            <p:spPr bwMode="auto">
              <a:xfrm>
                <a:off x="944" y="536"/>
                <a:ext cx="96" cy="96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68" name="Freeform 629"/>
              <p:cNvSpPr>
                <a:spLocks/>
              </p:cNvSpPr>
              <p:nvPr/>
            </p:nvSpPr>
            <p:spPr bwMode="auto">
              <a:xfrm>
                <a:off x="816" y="624"/>
                <a:ext cx="160" cy="240"/>
              </a:xfrm>
              <a:custGeom>
                <a:avLst/>
                <a:gdLst>
                  <a:gd name="T0" fmla="*/ 144 w 160"/>
                  <a:gd name="T1" fmla="*/ 0 h 240"/>
                  <a:gd name="T2" fmla="*/ 144 w 160"/>
                  <a:gd name="T3" fmla="*/ 96 h 240"/>
                  <a:gd name="T4" fmla="*/ 48 w 160"/>
                  <a:gd name="T5" fmla="*/ 192 h 240"/>
                  <a:gd name="T6" fmla="*/ 0 w 160"/>
                  <a:gd name="T7" fmla="*/ 240 h 24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0"/>
                  <a:gd name="T13" fmla="*/ 0 h 240"/>
                  <a:gd name="T14" fmla="*/ 160 w 160"/>
                  <a:gd name="T15" fmla="*/ 240 h 24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0" h="240">
                    <a:moveTo>
                      <a:pt x="144" y="0"/>
                    </a:moveTo>
                    <a:cubicBezTo>
                      <a:pt x="152" y="32"/>
                      <a:pt x="160" y="64"/>
                      <a:pt x="144" y="96"/>
                    </a:cubicBezTo>
                    <a:cubicBezTo>
                      <a:pt x="128" y="128"/>
                      <a:pt x="72" y="168"/>
                      <a:pt x="48" y="192"/>
                    </a:cubicBezTo>
                    <a:cubicBezTo>
                      <a:pt x="24" y="216"/>
                      <a:pt x="12" y="228"/>
                      <a:pt x="0" y="24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46169" name="Freeform 630"/>
              <p:cNvSpPr>
                <a:spLocks/>
              </p:cNvSpPr>
              <p:nvPr/>
            </p:nvSpPr>
            <p:spPr bwMode="auto">
              <a:xfrm>
                <a:off x="992" y="624"/>
                <a:ext cx="112" cy="240"/>
              </a:xfrm>
              <a:custGeom>
                <a:avLst/>
                <a:gdLst>
                  <a:gd name="T0" fmla="*/ 16 w 112"/>
                  <a:gd name="T1" fmla="*/ 0 h 240"/>
                  <a:gd name="T2" fmla="*/ 16 w 112"/>
                  <a:gd name="T3" fmla="*/ 144 h 240"/>
                  <a:gd name="T4" fmla="*/ 112 w 112"/>
                  <a:gd name="T5" fmla="*/ 240 h 240"/>
                  <a:gd name="T6" fmla="*/ 0 60000 65536"/>
                  <a:gd name="T7" fmla="*/ 0 60000 65536"/>
                  <a:gd name="T8" fmla="*/ 0 60000 65536"/>
                  <a:gd name="T9" fmla="*/ 0 w 112"/>
                  <a:gd name="T10" fmla="*/ 0 h 240"/>
                  <a:gd name="T11" fmla="*/ 112 w 112"/>
                  <a:gd name="T12" fmla="*/ 240 h 2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2" h="240">
                    <a:moveTo>
                      <a:pt x="16" y="0"/>
                    </a:moveTo>
                    <a:cubicBezTo>
                      <a:pt x="8" y="52"/>
                      <a:pt x="0" y="104"/>
                      <a:pt x="16" y="144"/>
                    </a:cubicBezTo>
                    <a:cubicBezTo>
                      <a:pt x="32" y="184"/>
                      <a:pt x="72" y="212"/>
                      <a:pt x="112" y="24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</p:grpSp>
        <p:grpSp>
          <p:nvGrpSpPr>
            <p:cNvPr id="46155" name="Group 631"/>
            <p:cNvGrpSpPr>
              <a:grpSpLocks/>
            </p:cNvGrpSpPr>
            <p:nvPr/>
          </p:nvGrpSpPr>
          <p:grpSpPr bwMode="auto">
            <a:xfrm rot="4637021">
              <a:off x="1124" y="2212"/>
              <a:ext cx="288" cy="328"/>
              <a:chOff x="816" y="536"/>
              <a:chExt cx="288" cy="328"/>
            </a:xfrm>
          </p:grpSpPr>
          <p:sp>
            <p:nvSpPr>
              <p:cNvPr id="46164" name="Oval 632"/>
              <p:cNvSpPr>
                <a:spLocks noChangeArrowheads="1"/>
              </p:cNvSpPr>
              <p:nvPr/>
            </p:nvSpPr>
            <p:spPr bwMode="auto">
              <a:xfrm>
                <a:off x="944" y="536"/>
                <a:ext cx="96" cy="96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65" name="Freeform 633"/>
              <p:cNvSpPr>
                <a:spLocks/>
              </p:cNvSpPr>
              <p:nvPr/>
            </p:nvSpPr>
            <p:spPr bwMode="auto">
              <a:xfrm>
                <a:off x="816" y="624"/>
                <a:ext cx="160" cy="240"/>
              </a:xfrm>
              <a:custGeom>
                <a:avLst/>
                <a:gdLst>
                  <a:gd name="T0" fmla="*/ 144 w 160"/>
                  <a:gd name="T1" fmla="*/ 0 h 240"/>
                  <a:gd name="T2" fmla="*/ 144 w 160"/>
                  <a:gd name="T3" fmla="*/ 96 h 240"/>
                  <a:gd name="T4" fmla="*/ 48 w 160"/>
                  <a:gd name="T5" fmla="*/ 192 h 240"/>
                  <a:gd name="T6" fmla="*/ 0 w 160"/>
                  <a:gd name="T7" fmla="*/ 240 h 24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0"/>
                  <a:gd name="T13" fmla="*/ 0 h 240"/>
                  <a:gd name="T14" fmla="*/ 160 w 160"/>
                  <a:gd name="T15" fmla="*/ 240 h 24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0" h="240">
                    <a:moveTo>
                      <a:pt x="144" y="0"/>
                    </a:moveTo>
                    <a:cubicBezTo>
                      <a:pt x="152" y="32"/>
                      <a:pt x="160" y="64"/>
                      <a:pt x="144" y="96"/>
                    </a:cubicBezTo>
                    <a:cubicBezTo>
                      <a:pt x="128" y="128"/>
                      <a:pt x="72" y="168"/>
                      <a:pt x="48" y="192"/>
                    </a:cubicBezTo>
                    <a:cubicBezTo>
                      <a:pt x="24" y="216"/>
                      <a:pt x="12" y="228"/>
                      <a:pt x="0" y="24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46166" name="Freeform 634"/>
              <p:cNvSpPr>
                <a:spLocks/>
              </p:cNvSpPr>
              <p:nvPr/>
            </p:nvSpPr>
            <p:spPr bwMode="auto">
              <a:xfrm>
                <a:off x="992" y="624"/>
                <a:ext cx="112" cy="240"/>
              </a:xfrm>
              <a:custGeom>
                <a:avLst/>
                <a:gdLst>
                  <a:gd name="T0" fmla="*/ 16 w 112"/>
                  <a:gd name="T1" fmla="*/ 0 h 240"/>
                  <a:gd name="T2" fmla="*/ 16 w 112"/>
                  <a:gd name="T3" fmla="*/ 144 h 240"/>
                  <a:gd name="T4" fmla="*/ 112 w 112"/>
                  <a:gd name="T5" fmla="*/ 240 h 240"/>
                  <a:gd name="T6" fmla="*/ 0 60000 65536"/>
                  <a:gd name="T7" fmla="*/ 0 60000 65536"/>
                  <a:gd name="T8" fmla="*/ 0 60000 65536"/>
                  <a:gd name="T9" fmla="*/ 0 w 112"/>
                  <a:gd name="T10" fmla="*/ 0 h 240"/>
                  <a:gd name="T11" fmla="*/ 112 w 112"/>
                  <a:gd name="T12" fmla="*/ 240 h 2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2" h="240">
                    <a:moveTo>
                      <a:pt x="16" y="0"/>
                    </a:moveTo>
                    <a:cubicBezTo>
                      <a:pt x="8" y="52"/>
                      <a:pt x="0" y="104"/>
                      <a:pt x="16" y="144"/>
                    </a:cubicBezTo>
                    <a:cubicBezTo>
                      <a:pt x="32" y="184"/>
                      <a:pt x="72" y="212"/>
                      <a:pt x="112" y="24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</p:grpSp>
        <p:grpSp>
          <p:nvGrpSpPr>
            <p:cNvPr id="46156" name="Group 635"/>
            <p:cNvGrpSpPr>
              <a:grpSpLocks/>
            </p:cNvGrpSpPr>
            <p:nvPr/>
          </p:nvGrpSpPr>
          <p:grpSpPr bwMode="auto">
            <a:xfrm rot="5828179">
              <a:off x="1028" y="2428"/>
              <a:ext cx="288" cy="328"/>
              <a:chOff x="816" y="536"/>
              <a:chExt cx="288" cy="328"/>
            </a:xfrm>
          </p:grpSpPr>
          <p:sp>
            <p:nvSpPr>
              <p:cNvPr id="46161" name="Oval 636"/>
              <p:cNvSpPr>
                <a:spLocks noChangeArrowheads="1"/>
              </p:cNvSpPr>
              <p:nvPr/>
            </p:nvSpPr>
            <p:spPr bwMode="auto">
              <a:xfrm>
                <a:off x="944" y="536"/>
                <a:ext cx="96" cy="96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62" name="Freeform 637"/>
              <p:cNvSpPr>
                <a:spLocks/>
              </p:cNvSpPr>
              <p:nvPr/>
            </p:nvSpPr>
            <p:spPr bwMode="auto">
              <a:xfrm>
                <a:off x="816" y="624"/>
                <a:ext cx="160" cy="240"/>
              </a:xfrm>
              <a:custGeom>
                <a:avLst/>
                <a:gdLst>
                  <a:gd name="T0" fmla="*/ 144 w 160"/>
                  <a:gd name="T1" fmla="*/ 0 h 240"/>
                  <a:gd name="T2" fmla="*/ 144 w 160"/>
                  <a:gd name="T3" fmla="*/ 96 h 240"/>
                  <a:gd name="T4" fmla="*/ 48 w 160"/>
                  <a:gd name="T5" fmla="*/ 192 h 240"/>
                  <a:gd name="T6" fmla="*/ 0 w 160"/>
                  <a:gd name="T7" fmla="*/ 240 h 24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0"/>
                  <a:gd name="T13" fmla="*/ 0 h 240"/>
                  <a:gd name="T14" fmla="*/ 160 w 160"/>
                  <a:gd name="T15" fmla="*/ 240 h 24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0" h="240">
                    <a:moveTo>
                      <a:pt x="144" y="0"/>
                    </a:moveTo>
                    <a:cubicBezTo>
                      <a:pt x="152" y="32"/>
                      <a:pt x="160" y="64"/>
                      <a:pt x="144" y="96"/>
                    </a:cubicBezTo>
                    <a:cubicBezTo>
                      <a:pt x="128" y="128"/>
                      <a:pt x="72" y="168"/>
                      <a:pt x="48" y="192"/>
                    </a:cubicBezTo>
                    <a:cubicBezTo>
                      <a:pt x="24" y="216"/>
                      <a:pt x="12" y="228"/>
                      <a:pt x="0" y="24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46163" name="Freeform 638"/>
              <p:cNvSpPr>
                <a:spLocks/>
              </p:cNvSpPr>
              <p:nvPr/>
            </p:nvSpPr>
            <p:spPr bwMode="auto">
              <a:xfrm>
                <a:off x="992" y="624"/>
                <a:ext cx="112" cy="240"/>
              </a:xfrm>
              <a:custGeom>
                <a:avLst/>
                <a:gdLst>
                  <a:gd name="T0" fmla="*/ 16 w 112"/>
                  <a:gd name="T1" fmla="*/ 0 h 240"/>
                  <a:gd name="T2" fmla="*/ 16 w 112"/>
                  <a:gd name="T3" fmla="*/ 144 h 240"/>
                  <a:gd name="T4" fmla="*/ 112 w 112"/>
                  <a:gd name="T5" fmla="*/ 240 h 240"/>
                  <a:gd name="T6" fmla="*/ 0 60000 65536"/>
                  <a:gd name="T7" fmla="*/ 0 60000 65536"/>
                  <a:gd name="T8" fmla="*/ 0 60000 65536"/>
                  <a:gd name="T9" fmla="*/ 0 w 112"/>
                  <a:gd name="T10" fmla="*/ 0 h 240"/>
                  <a:gd name="T11" fmla="*/ 112 w 112"/>
                  <a:gd name="T12" fmla="*/ 240 h 2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2" h="240">
                    <a:moveTo>
                      <a:pt x="16" y="0"/>
                    </a:moveTo>
                    <a:cubicBezTo>
                      <a:pt x="8" y="52"/>
                      <a:pt x="0" y="104"/>
                      <a:pt x="16" y="144"/>
                    </a:cubicBezTo>
                    <a:cubicBezTo>
                      <a:pt x="32" y="184"/>
                      <a:pt x="72" y="212"/>
                      <a:pt x="112" y="24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</p:grpSp>
        <p:grpSp>
          <p:nvGrpSpPr>
            <p:cNvPr id="46157" name="Group 639"/>
            <p:cNvGrpSpPr>
              <a:grpSpLocks/>
            </p:cNvGrpSpPr>
            <p:nvPr/>
          </p:nvGrpSpPr>
          <p:grpSpPr bwMode="auto">
            <a:xfrm rot="6622726">
              <a:off x="1124" y="2332"/>
              <a:ext cx="288" cy="328"/>
              <a:chOff x="816" y="536"/>
              <a:chExt cx="288" cy="328"/>
            </a:xfrm>
          </p:grpSpPr>
          <p:sp>
            <p:nvSpPr>
              <p:cNvPr id="46158" name="Oval 640"/>
              <p:cNvSpPr>
                <a:spLocks noChangeArrowheads="1"/>
              </p:cNvSpPr>
              <p:nvPr/>
            </p:nvSpPr>
            <p:spPr bwMode="auto">
              <a:xfrm>
                <a:off x="944" y="536"/>
                <a:ext cx="96" cy="96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59" name="Freeform 641"/>
              <p:cNvSpPr>
                <a:spLocks/>
              </p:cNvSpPr>
              <p:nvPr/>
            </p:nvSpPr>
            <p:spPr bwMode="auto">
              <a:xfrm>
                <a:off x="816" y="624"/>
                <a:ext cx="160" cy="240"/>
              </a:xfrm>
              <a:custGeom>
                <a:avLst/>
                <a:gdLst>
                  <a:gd name="T0" fmla="*/ 144 w 160"/>
                  <a:gd name="T1" fmla="*/ 0 h 240"/>
                  <a:gd name="T2" fmla="*/ 144 w 160"/>
                  <a:gd name="T3" fmla="*/ 96 h 240"/>
                  <a:gd name="T4" fmla="*/ 48 w 160"/>
                  <a:gd name="T5" fmla="*/ 192 h 240"/>
                  <a:gd name="T6" fmla="*/ 0 w 160"/>
                  <a:gd name="T7" fmla="*/ 240 h 24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0"/>
                  <a:gd name="T13" fmla="*/ 0 h 240"/>
                  <a:gd name="T14" fmla="*/ 160 w 160"/>
                  <a:gd name="T15" fmla="*/ 240 h 24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0" h="240">
                    <a:moveTo>
                      <a:pt x="144" y="0"/>
                    </a:moveTo>
                    <a:cubicBezTo>
                      <a:pt x="152" y="32"/>
                      <a:pt x="160" y="64"/>
                      <a:pt x="144" y="96"/>
                    </a:cubicBezTo>
                    <a:cubicBezTo>
                      <a:pt x="128" y="128"/>
                      <a:pt x="72" y="168"/>
                      <a:pt x="48" y="192"/>
                    </a:cubicBezTo>
                    <a:cubicBezTo>
                      <a:pt x="24" y="216"/>
                      <a:pt x="12" y="228"/>
                      <a:pt x="0" y="24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46160" name="Freeform 642"/>
              <p:cNvSpPr>
                <a:spLocks/>
              </p:cNvSpPr>
              <p:nvPr/>
            </p:nvSpPr>
            <p:spPr bwMode="auto">
              <a:xfrm>
                <a:off x="992" y="624"/>
                <a:ext cx="112" cy="240"/>
              </a:xfrm>
              <a:custGeom>
                <a:avLst/>
                <a:gdLst>
                  <a:gd name="T0" fmla="*/ 16 w 112"/>
                  <a:gd name="T1" fmla="*/ 0 h 240"/>
                  <a:gd name="T2" fmla="*/ 16 w 112"/>
                  <a:gd name="T3" fmla="*/ 144 h 240"/>
                  <a:gd name="T4" fmla="*/ 112 w 112"/>
                  <a:gd name="T5" fmla="*/ 240 h 240"/>
                  <a:gd name="T6" fmla="*/ 0 60000 65536"/>
                  <a:gd name="T7" fmla="*/ 0 60000 65536"/>
                  <a:gd name="T8" fmla="*/ 0 60000 65536"/>
                  <a:gd name="T9" fmla="*/ 0 w 112"/>
                  <a:gd name="T10" fmla="*/ 0 h 240"/>
                  <a:gd name="T11" fmla="*/ 112 w 112"/>
                  <a:gd name="T12" fmla="*/ 240 h 2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2" h="240">
                    <a:moveTo>
                      <a:pt x="16" y="0"/>
                    </a:moveTo>
                    <a:cubicBezTo>
                      <a:pt x="8" y="52"/>
                      <a:pt x="0" y="104"/>
                      <a:pt x="16" y="144"/>
                    </a:cubicBezTo>
                    <a:cubicBezTo>
                      <a:pt x="32" y="184"/>
                      <a:pt x="72" y="212"/>
                      <a:pt x="112" y="24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</p:grpSp>
      </p:grpSp>
      <p:grpSp>
        <p:nvGrpSpPr>
          <p:cNvPr id="46088" name="Group 668"/>
          <p:cNvGrpSpPr>
            <a:grpSpLocks/>
          </p:cNvGrpSpPr>
          <p:nvPr/>
        </p:nvGrpSpPr>
        <p:grpSpPr bwMode="auto">
          <a:xfrm rot="-5132439">
            <a:off x="3898900" y="1524000"/>
            <a:ext cx="457200" cy="520700"/>
            <a:chOff x="816" y="536"/>
            <a:chExt cx="288" cy="328"/>
          </a:xfrm>
        </p:grpSpPr>
        <p:sp>
          <p:nvSpPr>
            <p:cNvPr id="46149" name="Oval 669"/>
            <p:cNvSpPr>
              <a:spLocks noChangeArrowheads="1"/>
            </p:cNvSpPr>
            <p:nvPr/>
          </p:nvSpPr>
          <p:spPr bwMode="auto">
            <a:xfrm>
              <a:off x="944" y="536"/>
              <a:ext cx="96" cy="9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50" name="Freeform 670"/>
            <p:cNvSpPr>
              <a:spLocks/>
            </p:cNvSpPr>
            <p:nvPr/>
          </p:nvSpPr>
          <p:spPr bwMode="auto">
            <a:xfrm>
              <a:off x="816" y="624"/>
              <a:ext cx="160" cy="240"/>
            </a:xfrm>
            <a:custGeom>
              <a:avLst/>
              <a:gdLst>
                <a:gd name="T0" fmla="*/ 144 w 160"/>
                <a:gd name="T1" fmla="*/ 0 h 240"/>
                <a:gd name="T2" fmla="*/ 144 w 160"/>
                <a:gd name="T3" fmla="*/ 96 h 240"/>
                <a:gd name="T4" fmla="*/ 48 w 160"/>
                <a:gd name="T5" fmla="*/ 192 h 240"/>
                <a:gd name="T6" fmla="*/ 0 w 160"/>
                <a:gd name="T7" fmla="*/ 240 h 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0"/>
                <a:gd name="T13" fmla="*/ 0 h 240"/>
                <a:gd name="T14" fmla="*/ 160 w 160"/>
                <a:gd name="T15" fmla="*/ 240 h 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0" h="240">
                  <a:moveTo>
                    <a:pt x="144" y="0"/>
                  </a:moveTo>
                  <a:cubicBezTo>
                    <a:pt x="152" y="32"/>
                    <a:pt x="160" y="64"/>
                    <a:pt x="144" y="96"/>
                  </a:cubicBezTo>
                  <a:cubicBezTo>
                    <a:pt x="128" y="128"/>
                    <a:pt x="72" y="168"/>
                    <a:pt x="48" y="192"/>
                  </a:cubicBezTo>
                  <a:cubicBezTo>
                    <a:pt x="24" y="216"/>
                    <a:pt x="12" y="228"/>
                    <a:pt x="0" y="24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46151" name="Freeform 671"/>
            <p:cNvSpPr>
              <a:spLocks/>
            </p:cNvSpPr>
            <p:nvPr/>
          </p:nvSpPr>
          <p:spPr bwMode="auto">
            <a:xfrm>
              <a:off x="992" y="624"/>
              <a:ext cx="112" cy="240"/>
            </a:xfrm>
            <a:custGeom>
              <a:avLst/>
              <a:gdLst>
                <a:gd name="T0" fmla="*/ 16 w 112"/>
                <a:gd name="T1" fmla="*/ 0 h 240"/>
                <a:gd name="T2" fmla="*/ 16 w 112"/>
                <a:gd name="T3" fmla="*/ 144 h 240"/>
                <a:gd name="T4" fmla="*/ 112 w 112"/>
                <a:gd name="T5" fmla="*/ 240 h 240"/>
                <a:gd name="T6" fmla="*/ 0 60000 65536"/>
                <a:gd name="T7" fmla="*/ 0 60000 65536"/>
                <a:gd name="T8" fmla="*/ 0 60000 65536"/>
                <a:gd name="T9" fmla="*/ 0 w 112"/>
                <a:gd name="T10" fmla="*/ 0 h 240"/>
                <a:gd name="T11" fmla="*/ 112 w 112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2" h="240">
                  <a:moveTo>
                    <a:pt x="16" y="0"/>
                  </a:moveTo>
                  <a:cubicBezTo>
                    <a:pt x="8" y="52"/>
                    <a:pt x="0" y="104"/>
                    <a:pt x="16" y="144"/>
                  </a:cubicBezTo>
                  <a:cubicBezTo>
                    <a:pt x="32" y="184"/>
                    <a:pt x="72" y="212"/>
                    <a:pt x="112" y="24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</p:grpSp>
      <p:grpSp>
        <p:nvGrpSpPr>
          <p:cNvPr id="46089" name="Group 672"/>
          <p:cNvGrpSpPr>
            <a:grpSpLocks/>
          </p:cNvGrpSpPr>
          <p:nvPr/>
        </p:nvGrpSpPr>
        <p:grpSpPr bwMode="auto">
          <a:xfrm>
            <a:off x="4552950" y="1828800"/>
            <a:ext cx="781050" cy="914400"/>
            <a:chOff x="940" y="2160"/>
            <a:chExt cx="492" cy="576"/>
          </a:xfrm>
        </p:grpSpPr>
        <p:grpSp>
          <p:nvGrpSpPr>
            <p:cNvPr id="46095" name="Group 673"/>
            <p:cNvGrpSpPr>
              <a:grpSpLocks/>
            </p:cNvGrpSpPr>
            <p:nvPr/>
          </p:nvGrpSpPr>
          <p:grpSpPr bwMode="auto">
            <a:xfrm>
              <a:off x="1008" y="2160"/>
              <a:ext cx="424" cy="576"/>
              <a:chOff x="1008" y="2160"/>
              <a:chExt cx="424" cy="576"/>
            </a:xfrm>
          </p:grpSpPr>
          <p:grpSp>
            <p:nvGrpSpPr>
              <p:cNvPr id="46125" name="Group 674"/>
              <p:cNvGrpSpPr>
                <a:grpSpLocks/>
              </p:cNvGrpSpPr>
              <p:nvPr/>
            </p:nvGrpSpPr>
            <p:grpSpPr bwMode="auto">
              <a:xfrm>
                <a:off x="1040" y="2168"/>
                <a:ext cx="288" cy="328"/>
                <a:chOff x="816" y="536"/>
                <a:chExt cx="288" cy="328"/>
              </a:xfrm>
            </p:grpSpPr>
            <p:sp>
              <p:nvSpPr>
                <p:cNvPr id="46146" name="Oval 675"/>
                <p:cNvSpPr>
                  <a:spLocks noChangeArrowheads="1"/>
                </p:cNvSpPr>
                <p:nvPr/>
              </p:nvSpPr>
              <p:spPr bwMode="auto">
                <a:xfrm>
                  <a:off x="944" y="536"/>
                  <a:ext cx="96" cy="96"/>
                </a:xfrm>
                <a:prstGeom prst="ellipse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47" name="Freeform 676"/>
                <p:cNvSpPr>
                  <a:spLocks/>
                </p:cNvSpPr>
                <p:nvPr/>
              </p:nvSpPr>
              <p:spPr bwMode="auto">
                <a:xfrm>
                  <a:off x="816" y="624"/>
                  <a:ext cx="160" cy="240"/>
                </a:xfrm>
                <a:custGeom>
                  <a:avLst/>
                  <a:gdLst>
                    <a:gd name="T0" fmla="*/ 144 w 160"/>
                    <a:gd name="T1" fmla="*/ 0 h 240"/>
                    <a:gd name="T2" fmla="*/ 144 w 160"/>
                    <a:gd name="T3" fmla="*/ 96 h 240"/>
                    <a:gd name="T4" fmla="*/ 48 w 160"/>
                    <a:gd name="T5" fmla="*/ 192 h 240"/>
                    <a:gd name="T6" fmla="*/ 0 w 160"/>
                    <a:gd name="T7" fmla="*/ 24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0"/>
                    <a:gd name="T13" fmla="*/ 0 h 240"/>
                    <a:gd name="T14" fmla="*/ 160 w 160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0" h="240">
                      <a:moveTo>
                        <a:pt x="144" y="0"/>
                      </a:moveTo>
                      <a:cubicBezTo>
                        <a:pt x="152" y="32"/>
                        <a:pt x="160" y="64"/>
                        <a:pt x="144" y="96"/>
                      </a:cubicBezTo>
                      <a:cubicBezTo>
                        <a:pt x="128" y="128"/>
                        <a:pt x="72" y="168"/>
                        <a:pt x="48" y="192"/>
                      </a:cubicBezTo>
                      <a:cubicBezTo>
                        <a:pt x="24" y="216"/>
                        <a:pt x="12" y="228"/>
                        <a:pt x="0" y="24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46148" name="Freeform 677"/>
                <p:cNvSpPr>
                  <a:spLocks/>
                </p:cNvSpPr>
                <p:nvPr/>
              </p:nvSpPr>
              <p:spPr bwMode="auto">
                <a:xfrm>
                  <a:off x="992" y="624"/>
                  <a:ext cx="112" cy="240"/>
                </a:xfrm>
                <a:custGeom>
                  <a:avLst/>
                  <a:gdLst>
                    <a:gd name="T0" fmla="*/ 16 w 112"/>
                    <a:gd name="T1" fmla="*/ 0 h 240"/>
                    <a:gd name="T2" fmla="*/ 16 w 112"/>
                    <a:gd name="T3" fmla="*/ 144 h 240"/>
                    <a:gd name="T4" fmla="*/ 112 w 112"/>
                    <a:gd name="T5" fmla="*/ 240 h 240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240"/>
                    <a:gd name="T11" fmla="*/ 112 w 112"/>
                    <a:gd name="T12" fmla="*/ 240 h 2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240">
                      <a:moveTo>
                        <a:pt x="16" y="0"/>
                      </a:moveTo>
                      <a:cubicBezTo>
                        <a:pt x="8" y="52"/>
                        <a:pt x="0" y="104"/>
                        <a:pt x="16" y="144"/>
                      </a:cubicBezTo>
                      <a:cubicBezTo>
                        <a:pt x="32" y="184"/>
                        <a:pt x="72" y="212"/>
                        <a:pt x="112" y="24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</p:grpSp>
          <p:grpSp>
            <p:nvGrpSpPr>
              <p:cNvPr id="46126" name="Group 678"/>
              <p:cNvGrpSpPr>
                <a:grpSpLocks/>
              </p:cNvGrpSpPr>
              <p:nvPr/>
            </p:nvGrpSpPr>
            <p:grpSpPr bwMode="auto">
              <a:xfrm rot="862151">
                <a:off x="1104" y="2160"/>
                <a:ext cx="288" cy="328"/>
                <a:chOff x="816" y="536"/>
                <a:chExt cx="288" cy="328"/>
              </a:xfrm>
            </p:grpSpPr>
            <p:sp>
              <p:nvSpPr>
                <p:cNvPr id="46143" name="Oval 679"/>
                <p:cNvSpPr>
                  <a:spLocks noChangeArrowheads="1"/>
                </p:cNvSpPr>
                <p:nvPr/>
              </p:nvSpPr>
              <p:spPr bwMode="auto">
                <a:xfrm>
                  <a:off x="944" y="536"/>
                  <a:ext cx="96" cy="96"/>
                </a:xfrm>
                <a:prstGeom prst="ellipse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44" name="Freeform 680"/>
                <p:cNvSpPr>
                  <a:spLocks/>
                </p:cNvSpPr>
                <p:nvPr/>
              </p:nvSpPr>
              <p:spPr bwMode="auto">
                <a:xfrm>
                  <a:off x="816" y="624"/>
                  <a:ext cx="160" cy="240"/>
                </a:xfrm>
                <a:custGeom>
                  <a:avLst/>
                  <a:gdLst>
                    <a:gd name="T0" fmla="*/ 144 w 160"/>
                    <a:gd name="T1" fmla="*/ 0 h 240"/>
                    <a:gd name="T2" fmla="*/ 144 w 160"/>
                    <a:gd name="T3" fmla="*/ 96 h 240"/>
                    <a:gd name="T4" fmla="*/ 48 w 160"/>
                    <a:gd name="T5" fmla="*/ 192 h 240"/>
                    <a:gd name="T6" fmla="*/ 0 w 160"/>
                    <a:gd name="T7" fmla="*/ 24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0"/>
                    <a:gd name="T13" fmla="*/ 0 h 240"/>
                    <a:gd name="T14" fmla="*/ 160 w 160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0" h="240">
                      <a:moveTo>
                        <a:pt x="144" y="0"/>
                      </a:moveTo>
                      <a:cubicBezTo>
                        <a:pt x="152" y="32"/>
                        <a:pt x="160" y="64"/>
                        <a:pt x="144" y="96"/>
                      </a:cubicBezTo>
                      <a:cubicBezTo>
                        <a:pt x="128" y="128"/>
                        <a:pt x="72" y="168"/>
                        <a:pt x="48" y="192"/>
                      </a:cubicBezTo>
                      <a:cubicBezTo>
                        <a:pt x="24" y="216"/>
                        <a:pt x="12" y="228"/>
                        <a:pt x="0" y="24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46145" name="Freeform 681"/>
                <p:cNvSpPr>
                  <a:spLocks/>
                </p:cNvSpPr>
                <p:nvPr/>
              </p:nvSpPr>
              <p:spPr bwMode="auto">
                <a:xfrm>
                  <a:off x="992" y="624"/>
                  <a:ext cx="112" cy="240"/>
                </a:xfrm>
                <a:custGeom>
                  <a:avLst/>
                  <a:gdLst>
                    <a:gd name="T0" fmla="*/ 16 w 112"/>
                    <a:gd name="T1" fmla="*/ 0 h 240"/>
                    <a:gd name="T2" fmla="*/ 16 w 112"/>
                    <a:gd name="T3" fmla="*/ 144 h 240"/>
                    <a:gd name="T4" fmla="*/ 112 w 112"/>
                    <a:gd name="T5" fmla="*/ 240 h 240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240"/>
                    <a:gd name="T11" fmla="*/ 112 w 112"/>
                    <a:gd name="T12" fmla="*/ 240 h 2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240">
                      <a:moveTo>
                        <a:pt x="16" y="0"/>
                      </a:moveTo>
                      <a:cubicBezTo>
                        <a:pt x="8" y="52"/>
                        <a:pt x="0" y="104"/>
                        <a:pt x="16" y="144"/>
                      </a:cubicBezTo>
                      <a:cubicBezTo>
                        <a:pt x="32" y="184"/>
                        <a:pt x="72" y="212"/>
                        <a:pt x="112" y="24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</p:grpSp>
          <p:grpSp>
            <p:nvGrpSpPr>
              <p:cNvPr id="46127" name="Group 682"/>
              <p:cNvGrpSpPr>
                <a:grpSpLocks/>
              </p:cNvGrpSpPr>
              <p:nvPr/>
            </p:nvGrpSpPr>
            <p:grpSpPr bwMode="auto">
              <a:xfrm rot="2745919">
                <a:off x="1124" y="2188"/>
                <a:ext cx="288" cy="328"/>
                <a:chOff x="816" y="536"/>
                <a:chExt cx="288" cy="328"/>
              </a:xfrm>
            </p:grpSpPr>
            <p:sp>
              <p:nvSpPr>
                <p:cNvPr id="46140" name="Oval 683"/>
                <p:cNvSpPr>
                  <a:spLocks noChangeArrowheads="1"/>
                </p:cNvSpPr>
                <p:nvPr/>
              </p:nvSpPr>
              <p:spPr bwMode="auto">
                <a:xfrm>
                  <a:off x="944" y="536"/>
                  <a:ext cx="96" cy="96"/>
                </a:xfrm>
                <a:prstGeom prst="ellipse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41" name="Freeform 684"/>
                <p:cNvSpPr>
                  <a:spLocks/>
                </p:cNvSpPr>
                <p:nvPr/>
              </p:nvSpPr>
              <p:spPr bwMode="auto">
                <a:xfrm>
                  <a:off x="816" y="624"/>
                  <a:ext cx="160" cy="240"/>
                </a:xfrm>
                <a:custGeom>
                  <a:avLst/>
                  <a:gdLst>
                    <a:gd name="T0" fmla="*/ 144 w 160"/>
                    <a:gd name="T1" fmla="*/ 0 h 240"/>
                    <a:gd name="T2" fmla="*/ 144 w 160"/>
                    <a:gd name="T3" fmla="*/ 96 h 240"/>
                    <a:gd name="T4" fmla="*/ 48 w 160"/>
                    <a:gd name="T5" fmla="*/ 192 h 240"/>
                    <a:gd name="T6" fmla="*/ 0 w 160"/>
                    <a:gd name="T7" fmla="*/ 24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0"/>
                    <a:gd name="T13" fmla="*/ 0 h 240"/>
                    <a:gd name="T14" fmla="*/ 160 w 160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0" h="240">
                      <a:moveTo>
                        <a:pt x="144" y="0"/>
                      </a:moveTo>
                      <a:cubicBezTo>
                        <a:pt x="152" y="32"/>
                        <a:pt x="160" y="64"/>
                        <a:pt x="144" y="96"/>
                      </a:cubicBezTo>
                      <a:cubicBezTo>
                        <a:pt x="128" y="128"/>
                        <a:pt x="72" y="168"/>
                        <a:pt x="48" y="192"/>
                      </a:cubicBezTo>
                      <a:cubicBezTo>
                        <a:pt x="24" y="216"/>
                        <a:pt x="12" y="228"/>
                        <a:pt x="0" y="24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46142" name="Freeform 685"/>
                <p:cNvSpPr>
                  <a:spLocks/>
                </p:cNvSpPr>
                <p:nvPr/>
              </p:nvSpPr>
              <p:spPr bwMode="auto">
                <a:xfrm>
                  <a:off x="992" y="624"/>
                  <a:ext cx="112" cy="240"/>
                </a:xfrm>
                <a:custGeom>
                  <a:avLst/>
                  <a:gdLst>
                    <a:gd name="T0" fmla="*/ 16 w 112"/>
                    <a:gd name="T1" fmla="*/ 0 h 240"/>
                    <a:gd name="T2" fmla="*/ 16 w 112"/>
                    <a:gd name="T3" fmla="*/ 144 h 240"/>
                    <a:gd name="T4" fmla="*/ 112 w 112"/>
                    <a:gd name="T5" fmla="*/ 240 h 240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240"/>
                    <a:gd name="T11" fmla="*/ 112 w 112"/>
                    <a:gd name="T12" fmla="*/ 240 h 2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240">
                      <a:moveTo>
                        <a:pt x="16" y="0"/>
                      </a:moveTo>
                      <a:cubicBezTo>
                        <a:pt x="8" y="52"/>
                        <a:pt x="0" y="104"/>
                        <a:pt x="16" y="144"/>
                      </a:cubicBezTo>
                      <a:cubicBezTo>
                        <a:pt x="32" y="184"/>
                        <a:pt x="72" y="212"/>
                        <a:pt x="112" y="24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</p:grpSp>
          <p:grpSp>
            <p:nvGrpSpPr>
              <p:cNvPr id="46128" name="Group 686"/>
              <p:cNvGrpSpPr>
                <a:grpSpLocks/>
              </p:cNvGrpSpPr>
              <p:nvPr/>
            </p:nvGrpSpPr>
            <p:grpSpPr bwMode="auto">
              <a:xfrm rot="4637021">
                <a:off x="1124" y="2212"/>
                <a:ext cx="288" cy="328"/>
                <a:chOff x="816" y="536"/>
                <a:chExt cx="288" cy="328"/>
              </a:xfrm>
            </p:grpSpPr>
            <p:sp>
              <p:nvSpPr>
                <p:cNvPr id="46137" name="Oval 687"/>
                <p:cNvSpPr>
                  <a:spLocks noChangeArrowheads="1"/>
                </p:cNvSpPr>
                <p:nvPr/>
              </p:nvSpPr>
              <p:spPr bwMode="auto">
                <a:xfrm>
                  <a:off x="944" y="536"/>
                  <a:ext cx="96" cy="96"/>
                </a:xfrm>
                <a:prstGeom prst="ellipse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8" name="Freeform 688"/>
                <p:cNvSpPr>
                  <a:spLocks/>
                </p:cNvSpPr>
                <p:nvPr/>
              </p:nvSpPr>
              <p:spPr bwMode="auto">
                <a:xfrm>
                  <a:off x="816" y="624"/>
                  <a:ext cx="160" cy="240"/>
                </a:xfrm>
                <a:custGeom>
                  <a:avLst/>
                  <a:gdLst>
                    <a:gd name="T0" fmla="*/ 144 w 160"/>
                    <a:gd name="T1" fmla="*/ 0 h 240"/>
                    <a:gd name="T2" fmla="*/ 144 w 160"/>
                    <a:gd name="T3" fmla="*/ 96 h 240"/>
                    <a:gd name="T4" fmla="*/ 48 w 160"/>
                    <a:gd name="T5" fmla="*/ 192 h 240"/>
                    <a:gd name="T6" fmla="*/ 0 w 160"/>
                    <a:gd name="T7" fmla="*/ 24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0"/>
                    <a:gd name="T13" fmla="*/ 0 h 240"/>
                    <a:gd name="T14" fmla="*/ 160 w 160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0" h="240">
                      <a:moveTo>
                        <a:pt x="144" y="0"/>
                      </a:moveTo>
                      <a:cubicBezTo>
                        <a:pt x="152" y="32"/>
                        <a:pt x="160" y="64"/>
                        <a:pt x="144" y="96"/>
                      </a:cubicBezTo>
                      <a:cubicBezTo>
                        <a:pt x="128" y="128"/>
                        <a:pt x="72" y="168"/>
                        <a:pt x="48" y="192"/>
                      </a:cubicBezTo>
                      <a:cubicBezTo>
                        <a:pt x="24" y="216"/>
                        <a:pt x="12" y="228"/>
                        <a:pt x="0" y="24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46139" name="Freeform 689"/>
                <p:cNvSpPr>
                  <a:spLocks/>
                </p:cNvSpPr>
                <p:nvPr/>
              </p:nvSpPr>
              <p:spPr bwMode="auto">
                <a:xfrm>
                  <a:off x="992" y="624"/>
                  <a:ext cx="112" cy="240"/>
                </a:xfrm>
                <a:custGeom>
                  <a:avLst/>
                  <a:gdLst>
                    <a:gd name="T0" fmla="*/ 16 w 112"/>
                    <a:gd name="T1" fmla="*/ 0 h 240"/>
                    <a:gd name="T2" fmla="*/ 16 w 112"/>
                    <a:gd name="T3" fmla="*/ 144 h 240"/>
                    <a:gd name="T4" fmla="*/ 112 w 112"/>
                    <a:gd name="T5" fmla="*/ 240 h 240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240"/>
                    <a:gd name="T11" fmla="*/ 112 w 112"/>
                    <a:gd name="T12" fmla="*/ 240 h 2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240">
                      <a:moveTo>
                        <a:pt x="16" y="0"/>
                      </a:moveTo>
                      <a:cubicBezTo>
                        <a:pt x="8" y="52"/>
                        <a:pt x="0" y="104"/>
                        <a:pt x="16" y="144"/>
                      </a:cubicBezTo>
                      <a:cubicBezTo>
                        <a:pt x="32" y="184"/>
                        <a:pt x="72" y="212"/>
                        <a:pt x="112" y="24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</p:grpSp>
          <p:grpSp>
            <p:nvGrpSpPr>
              <p:cNvPr id="46129" name="Group 690"/>
              <p:cNvGrpSpPr>
                <a:grpSpLocks/>
              </p:cNvGrpSpPr>
              <p:nvPr/>
            </p:nvGrpSpPr>
            <p:grpSpPr bwMode="auto">
              <a:xfrm rot="5828179">
                <a:off x="1028" y="2428"/>
                <a:ext cx="288" cy="328"/>
                <a:chOff x="816" y="536"/>
                <a:chExt cx="288" cy="328"/>
              </a:xfrm>
            </p:grpSpPr>
            <p:sp>
              <p:nvSpPr>
                <p:cNvPr id="46134" name="Oval 691"/>
                <p:cNvSpPr>
                  <a:spLocks noChangeArrowheads="1"/>
                </p:cNvSpPr>
                <p:nvPr/>
              </p:nvSpPr>
              <p:spPr bwMode="auto">
                <a:xfrm>
                  <a:off x="944" y="536"/>
                  <a:ext cx="96" cy="96"/>
                </a:xfrm>
                <a:prstGeom prst="ellipse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5" name="Freeform 692"/>
                <p:cNvSpPr>
                  <a:spLocks/>
                </p:cNvSpPr>
                <p:nvPr/>
              </p:nvSpPr>
              <p:spPr bwMode="auto">
                <a:xfrm>
                  <a:off x="816" y="624"/>
                  <a:ext cx="160" cy="240"/>
                </a:xfrm>
                <a:custGeom>
                  <a:avLst/>
                  <a:gdLst>
                    <a:gd name="T0" fmla="*/ 144 w 160"/>
                    <a:gd name="T1" fmla="*/ 0 h 240"/>
                    <a:gd name="T2" fmla="*/ 144 w 160"/>
                    <a:gd name="T3" fmla="*/ 96 h 240"/>
                    <a:gd name="T4" fmla="*/ 48 w 160"/>
                    <a:gd name="T5" fmla="*/ 192 h 240"/>
                    <a:gd name="T6" fmla="*/ 0 w 160"/>
                    <a:gd name="T7" fmla="*/ 24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0"/>
                    <a:gd name="T13" fmla="*/ 0 h 240"/>
                    <a:gd name="T14" fmla="*/ 160 w 160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0" h="240">
                      <a:moveTo>
                        <a:pt x="144" y="0"/>
                      </a:moveTo>
                      <a:cubicBezTo>
                        <a:pt x="152" y="32"/>
                        <a:pt x="160" y="64"/>
                        <a:pt x="144" y="96"/>
                      </a:cubicBezTo>
                      <a:cubicBezTo>
                        <a:pt x="128" y="128"/>
                        <a:pt x="72" y="168"/>
                        <a:pt x="48" y="192"/>
                      </a:cubicBezTo>
                      <a:cubicBezTo>
                        <a:pt x="24" y="216"/>
                        <a:pt x="12" y="228"/>
                        <a:pt x="0" y="24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46136" name="Freeform 693"/>
                <p:cNvSpPr>
                  <a:spLocks/>
                </p:cNvSpPr>
                <p:nvPr/>
              </p:nvSpPr>
              <p:spPr bwMode="auto">
                <a:xfrm>
                  <a:off x="992" y="624"/>
                  <a:ext cx="112" cy="240"/>
                </a:xfrm>
                <a:custGeom>
                  <a:avLst/>
                  <a:gdLst>
                    <a:gd name="T0" fmla="*/ 16 w 112"/>
                    <a:gd name="T1" fmla="*/ 0 h 240"/>
                    <a:gd name="T2" fmla="*/ 16 w 112"/>
                    <a:gd name="T3" fmla="*/ 144 h 240"/>
                    <a:gd name="T4" fmla="*/ 112 w 112"/>
                    <a:gd name="T5" fmla="*/ 240 h 240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240"/>
                    <a:gd name="T11" fmla="*/ 112 w 112"/>
                    <a:gd name="T12" fmla="*/ 240 h 2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240">
                      <a:moveTo>
                        <a:pt x="16" y="0"/>
                      </a:moveTo>
                      <a:cubicBezTo>
                        <a:pt x="8" y="52"/>
                        <a:pt x="0" y="104"/>
                        <a:pt x="16" y="144"/>
                      </a:cubicBezTo>
                      <a:cubicBezTo>
                        <a:pt x="32" y="184"/>
                        <a:pt x="72" y="212"/>
                        <a:pt x="112" y="24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</p:grpSp>
          <p:grpSp>
            <p:nvGrpSpPr>
              <p:cNvPr id="46130" name="Group 694"/>
              <p:cNvGrpSpPr>
                <a:grpSpLocks/>
              </p:cNvGrpSpPr>
              <p:nvPr/>
            </p:nvGrpSpPr>
            <p:grpSpPr bwMode="auto">
              <a:xfrm rot="6622726">
                <a:off x="1124" y="2332"/>
                <a:ext cx="288" cy="328"/>
                <a:chOff x="816" y="536"/>
                <a:chExt cx="288" cy="328"/>
              </a:xfrm>
            </p:grpSpPr>
            <p:sp>
              <p:nvSpPr>
                <p:cNvPr id="46131" name="Oval 695"/>
                <p:cNvSpPr>
                  <a:spLocks noChangeArrowheads="1"/>
                </p:cNvSpPr>
                <p:nvPr/>
              </p:nvSpPr>
              <p:spPr bwMode="auto">
                <a:xfrm>
                  <a:off x="944" y="536"/>
                  <a:ext cx="96" cy="96"/>
                </a:xfrm>
                <a:prstGeom prst="ellipse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2" name="Freeform 696"/>
                <p:cNvSpPr>
                  <a:spLocks/>
                </p:cNvSpPr>
                <p:nvPr/>
              </p:nvSpPr>
              <p:spPr bwMode="auto">
                <a:xfrm>
                  <a:off x="816" y="624"/>
                  <a:ext cx="160" cy="240"/>
                </a:xfrm>
                <a:custGeom>
                  <a:avLst/>
                  <a:gdLst>
                    <a:gd name="T0" fmla="*/ 144 w 160"/>
                    <a:gd name="T1" fmla="*/ 0 h 240"/>
                    <a:gd name="T2" fmla="*/ 144 w 160"/>
                    <a:gd name="T3" fmla="*/ 96 h 240"/>
                    <a:gd name="T4" fmla="*/ 48 w 160"/>
                    <a:gd name="T5" fmla="*/ 192 h 240"/>
                    <a:gd name="T6" fmla="*/ 0 w 160"/>
                    <a:gd name="T7" fmla="*/ 24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0"/>
                    <a:gd name="T13" fmla="*/ 0 h 240"/>
                    <a:gd name="T14" fmla="*/ 160 w 160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0" h="240">
                      <a:moveTo>
                        <a:pt x="144" y="0"/>
                      </a:moveTo>
                      <a:cubicBezTo>
                        <a:pt x="152" y="32"/>
                        <a:pt x="160" y="64"/>
                        <a:pt x="144" y="96"/>
                      </a:cubicBezTo>
                      <a:cubicBezTo>
                        <a:pt x="128" y="128"/>
                        <a:pt x="72" y="168"/>
                        <a:pt x="48" y="192"/>
                      </a:cubicBezTo>
                      <a:cubicBezTo>
                        <a:pt x="24" y="216"/>
                        <a:pt x="12" y="228"/>
                        <a:pt x="0" y="24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46133" name="Freeform 697"/>
                <p:cNvSpPr>
                  <a:spLocks/>
                </p:cNvSpPr>
                <p:nvPr/>
              </p:nvSpPr>
              <p:spPr bwMode="auto">
                <a:xfrm>
                  <a:off x="992" y="624"/>
                  <a:ext cx="112" cy="240"/>
                </a:xfrm>
                <a:custGeom>
                  <a:avLst/>
                  <a:gdLst>
                    <a:gd name="T0" fmla="*/ 16 w 112"/>
                    <a:gd name="T1" fmla="*/ 0 h 240"/>
                    <a:gd name="T2" fmla="*/ 16 w 112"/>
                    <a:gd name="T3" fmla="*/ 144 h 240"/>
                    <a:gd name="T4" fmla="*/ 112 w 112"/>
                    <a:gd name="T5" fmla="*/ 240 h 240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240"/>
                    <a:gd name="T11" fmla="*/ 112 w 112"/>
                    <a:gd name="T12" fmla="*/ 240 h 2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240">
                      <a:moveTo>
                        <a:pt x="16" y="0"/>
                      </a:moveTo>
                      <a:cubicBezTo>
                        <a:pt x="8" y="52"/>
                        <a:pt x="0" y="104"/>
                        <a:pt x="16" y="144"/>
                      </a:cubicBezTo>
                      <a:cubicBezTo>
                        <a:pt x="32" y="184"/>
                        <a:pt x="72" y="212"/>
                        <a:pt x="112" y="24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</p:grpSp>
        </p:grpSp>
        <p:grpSp>
          <p:nvGrpSpPr>
            <p:cNvPr id="46096" name="Group 698"/>
            <p:cNvGrpSpPr>
              <a:grpSpLocks/>
            </p:cNvGrpSpPr>
            <p:nvPr/>
          </p:nvGrpSpPr>
          <p:grpSpPr bwMode="auto">
            <a:xfrm rot="-10132059">
              <a:off x="960" y="2160"/>
              <a:ext cx="424" cy="576"/>
              <a:chOff x="1008" y="2160"/>
              <a:chExt cx="424" cy="576"/>
            </a:xfrm>
          </p:grpSpPr>
          <p:grpSp>
            <p:nvGrpSpPr>
              <p:cNvPr id="46101" name="Group 699"/>
              <p:cNvGrpSpPr>
                <a:grpSpLocks/>
              </p:cNvGrpSpPr>
              <p:nvPr/>
            </p:nvGrpSpPr>
            <p:grpSpPr bwMode="auto">
              <a:xfrm>
                <a:off x="1040" y="2168"/>
                <a:ext cx="288" cy="328"/>
                <a:chOff x="816" y="536"/>
                <a:chExt cx="288" cy="328"/>
              </a:xfrm>
            </p:grpSpPr>
            <p:sp>
              <p:nvSpPr>
                <p:cNvPr id="46122" name="Oval 700"/>
                <p:cNvSpPr>
                  <a:spLocks noChangeArrowheads="1"/>
                </p:cNvSpPr>
                <p:nvPr/>
              </p:nvSpPr>
              <p:spPr bwMode="auto">
                <a:xfrm>
                  <a:off x="944" y="536"/>
                  <a:ext cx="96" cy="96"/>
                </a:xfrm>
                <a:prstGeom prst="ellipse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3" name="Freeform 701"/>
                <p:cNvSpPr>
                  <a:spLocks/>
                </p:cNvSpPr>
                <p:nvPr/>
              </p:nvSpPr>
              <p:spPr bwMode="auto">
                <a:xfrm>
                  <a:off x="816" y="624"/>
                  <a:ext cx="160" cy="240"/>
                </a:xfrm>
                <a:custGeom>
                  <a:avLst/>
                  <a:gdLst>
                    <a:gd name="T0" fmla="*/ 144 w 160"/>
                    <a:gd name="T1" fmla="*/ 0 h 240"/>
                    <a:gd name="T2" fmla="*/ 144 w 160"/>
                    <a:gd name="T3" fmla="*/ 96 h 240"/>
                    <a:gd name="T4" fmla="*/ 48 w 160"/>
                    <a:gd name="T5" fmla="*/ 192 h 240"/>
                    <a:gd name="T6" fmla="*/ 0 w 160"/>
                    <a:gd name="T7" fmla="*/ 24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0"/>
                    <a:gd name="T13" fmla="*/ 0 h 240"/>
                    <a:gd name="T14" fmla="*/ 160 w 160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0" h="240">
                      <a:moveTo>
                        <a:pt x="144" y="0"/>
                      </a:moveTo>
                      <a:cubicBezTo>
                        <a:pt x="152" y="32"/>
                        <a:pt x="160" y="64"/>
                        <a:pt x="144" y="96"/>
                      </a:cubicBezTo>
                      <a:cubicBezTo>
                        <a:pt x="128" y="128"/>
                        <a:pt x="72" y="168"/>
                        <a:pt x="48" y="192"/>
                      </a:cubicBezTo>
                      <a:cubicBezTo>
                        <a:pt x="24" y="216"/>
                        <a:pt x="12" y="228"/>
                        <a:pt x="0" y="24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46124" name="Freeform 702"/>
                <p:cNvSpPr>
                  <a:spLocks/>
                </p:cNvSpPr>
                <p:nvPr/>
              </p:nvSpPr>
              <p:spPr bwMode="auto">
                <a:xfrm>
                  <a:off x="992" y="624"/>
                  <a:ext cx="112" cy="240"/>
                </a:xfrm>
                <a:custGeom>
                  <a:avLst/>
                  <a:gdLst>
                    <a:gd name="T0" fmla="*/ 16 w 112"/>
                    <a:gd name="T1" fmla="*/ 0 h 240"/>
                    <a:gd name="T2" fmla="*/ 16 w 112"/>
                    <a:gd name="T3" fmla="*/ 144 h 240"/>
                    <a:gd name="T4" fmla="*/ 112 w 112"/>
                    <a:gd name="T5" fmla="*/ 240 h 240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240"/>
                    <a:gd name="T11" fmla="*/ 112 w 112"/>
                    <a:gd name="T12" fmla="*/ 240 h 2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240">
                      <a:moveTo>
                        <a:pt x="16" y="0"/>
                      </a:moveTo>
                      <a:cubicBezTo>
                        <a:pt x="8" y="52"/>
                        <a:pt x="0" y="104"/>
                        <a:pt x="16" y="144"/>
                      </a:cubicBezTo>
                      <a:cubicBezTo>
                        <a:pt x="32" y="184"/>
                        <a:pt x="72" y="212"/>
                        <a:pt x="112" y="24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</p:grpSp>
          <p:grpSp>
            <p:nvGrpSpPr>
              <p:cNvPr id="46102" name="Group 703"/>
              <p:cNvGrpSpPr>
                <a:grpSpLocks/>
              </p:cNvGrpSpPr>
              <p:nvPr/>
            </p:nvGrpSpPr>
            <p:grpSpPr bwMode="auto">
              <a:xfrm rot="862151">
                <a:off x="1104" y="2160"/>
                <a:ext cx="288" cy="328"/>
                <a:chOff x="816" y="536"/>
                <a:chExt cx="288" cy="328"/>
              </a:xfrm>
            </p:grpSpPr>
            <p:sp>
              <p:nvSpPr>
                <p:cNvPr id="46119" name="Oval 704"/>
                <p:cNvSpPr>
                  <a:spLocks noChangeArrowheads="1"/>
                </p:cNvSpPr>
                <p:nvPr/>
              </p:nvSpPr>
              <p:spPr bwMode="auto">
                <a:xfrm>
                  <a:off x="944" y="536"/>
                  <a:ext cx="96" cy="96"/>
                </a:xfrm>
                <a:prstGeom prst="ellipse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0" name="Freeform 705"/>
                <p:cNvSpPr>
                  <a:spLocks/>
                </p:cNvSpPr>
                <p:nvPr/>
              </p:nvSpPr>
              <p:spPr bwMode="auto">
                <a:xfrm>
                  <a:off x="816" y="624"/>
                  <a:ext cx="160" cy="240"/>
                </a:xfrm>
                <a:custGeom>
                  <a:avLst/>
                  <a:gdLst>
                    <a:gd name="T0" fmla="*/ 144 w 160"/>
                    <a:gd name="T1" fmla="*/ 0 h 240"/>
                    <a:gd name="T2" fmla="*/ 144 w 160"/>
                    <a:gd name="T3" fmla="*/ 96 h 240"/>
                    <a:gd name="T4" fmla="*/ 48 w 160"/>
                    <a:gd name="T5" fmla="*/ 192 h 240"/>
                    <a:gd name="T6" fmla="*/ 0 w 160"/>
                    <a:gd name="T7" fmla="*/ 24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0"/>
                    <a:gd name="T13" fmla="*/ 0 h 240"/>
                    <a:gd name="T14" fmla="*/ 160 w 160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0" h="240">
                      <a:moveTo>
                        <a:pt x="144" y="0"/>
                      </a:moveTo>
                      <a:cubicBezTo>
                        <a:pt x="152" y="32"/>
                        <a:pt x="160" y="64"/>
                        <a:pt x="144" y="96"/>
                      </a:cubicBezTo>
                      <a:cubicBezTo>
                        <a:pt x="128" y="128"/>
                        <a:pt x="72" y="168"/>
                        <a:pt x="48" y="192"/>
                      </a:cubicBezTo>
                      <a:cubicBezTo>
                        <a:pt x="24" y="216"/>
                        <a:pt x="12" y="228"/>
                        <a:pt x="0" y="24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46121" name="Freeform 706"/>
                <p:cNvSpPr>
                  <a:spLocks/>
                </p:cNvSpPr>
                <p:nvPr/>
              </p:nvSpPr>
              <p:spPr bwMode="auto">
                <a:xfrm>
                  <a:off x="992" y="624"/>
                  <a:ext cx="112" cy="240"/>
                </a:xfrm>
                <a:custGeom>
                  <a:avLst/>
                  <a:gdLst>
                    <a:gd name="T0" fmla="*/ 16 w 112"/>
                    <a:gd name="T1" fmla="*/ 0 h 240"/>
                    <a:gd name="T2" fmla="*/ 16 w 112"/>
                    <a:gd name="T3" fmla="*/ 144 h 240"/>
                    <a:gd name="T4" fmla="*/ 112 w 112"/>
                    <a:gd name="T5" fmla="*/ 240 h 240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240"/>
                    <a:gd name="T11" fmla="*/ 112 w 112"/>
                    <a:gd name="T12" fmla="*/ 240 h 2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240">
                      <a:moveTo>
                        <a:pt x="16" y="0"/>
                      </a:moveTo>
                      <a:cubicBezTo>
                        <a:pt x="8" y="52"/>
                        <a:pt x="0" y="104"/>
                        <a:pt x="16" y="144"/>
                      </a:cubicBezTo>
                      <a:cubicBezTo>
                        <a:pt x="32" y="184"/>
                        <a:pt x="72" y="212"/>
                        <a:pt x="112" y="24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</p:grpSp>
          <p:grpSp>
            <p:nvGrpSpPr>
              <p:cNvPr id="46103" name="Group 707"/>
              <p:cNvGrpSpPr>
                <a:grpSpLocks/>
              </p:cNvGrpSpPr>
              <p:nvPr/>
            </p:nvGrpSpPr>
            <p:grpSpPr bwMode="auto">
              <a:xfrm rot="2745919">
                <a:off x="1124" y="2188"/>
                <a:ext cx="288" cy="328"/>
                <a:chOff x="816" y="536"/>
                <a:chExt cx="288" cy="328"/>
              </a:xfrm>
            </p:grpSpPr>
            <p:sp>
              <p:nvSpPr>
                <p:cNvPr id="46116" name="Oval 708"/>
                <p:cNvSpPr>
                  <a:spLocks noChangeArrowheads="1"/>
                </p:cNvSpPr>
                <p:nvPr/>
              </p:nvSpPr>
              <p:spPr bwMode="auto">
                <a:xfrm>
                  <a:off x="944" y="536"/>
                  <a:ext cx="96" cy="96"/>
                </a:xfrm>
                <a:prstGeom prst="ellipse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7" name="Freeform 709"/>
                <p:cNvSpPr>
                  <a:spLocks/>
                </p:cNvSpPr>
                <p:nvPr/>
              </p:nvSpPr>
              <p:spPr bwMode="auto">
                <a:xfrm>
                  <a:off x="816" y="624"/>
                  <a:ext cx="160" cy="240"/>
                </a:xfrm>
                <a:custGeom>
                  <a:avLst/>
                  <a:gdLst>
                    <a:gd name="T0" fmla="*/ 144 w 160"/>
                    <a:gd name="T1" fmla="*/ 0 h 240"/>
                    <a:gd name="T2" fmla="*/ 144 w 160"/>
                    <a:gd name="T3" fmla="*/ 96 h 240"/>
                    <a:gd name="T4" fmla="*/ 48 w 160"/>
                    <a:gd name="T5" fmla="*/ 192 h 240"/>
                    <a:gd name="T6" fmla="*/ 0 w 160"/>
                    <a:gd name="T7" fmla="*/ 24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0"/>
                    <a:gd name="T13" fmla="*/ 0 h 240"/>
                    <a:gd name="T14" fmla="*/ 160 w 160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0" h="240">
                      <a:moveTo>
                        <a:pt x="144" y="0"/>
                      </a:moveTo>
                      <a:cubicBezTo>
                        <a:pt x="152" y="32"/>
                        <a:pt x="160" y="64"/>
                        <a:pt x="144" y="96"/>
                      </a:cubicBezTo>
                      <a:cubicBezTo>
                        <a:pt x="128" y="128"/>
                        <a:pt x="72" y="168"/>
                        <a:pt x="48" y="192"/>
                      </a:cubicBezTo>
                      <a:cubicBezTo>
                        <a:pt x="24" y="216"/>
                        <a:pt x="12" y="228"/>
                        <a:pt x="0" y="24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46118" name="Freeform 710"/>
                <p:cNvSpPr>
                  <a:spLocks/>
                </p:cNvSpPr>
                <p:nvPr/>
              </p:nvSpPr>
              <p:spPr bwMode="auto">
                <a:xfrm>
                  <a:off x="992" y="624"/>
                  <a:ext cx="112" cy="240"/>
                </a:xfrm>
                <a:custGeom>
                  <a:avLst/>
                  <a:gdLst>
                    <a:gd name="T0" fmla="*/ 16 w 112"/>
                    <a:gd name="T1" fmla="*/ 0 h 240"/>
                    <a:gd name="T2" fmla="*/ 16 w 112"/>
                    <a:gd name="T3" fmla="*/ 144 h 240"/>
                    <a:gd name="T4" fmla="*/ 112 w 112"/>
                    <a:gd name="T5" fmla="*/ 240 h 240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240"/>
                    <a:gd name="T11" fmla="*/ 112 w 112"/>
                    <a:gd name="T12" fmla="*/ 240 h 2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240">
                      <a:moveTo>
                        <a:pt x="16" y="0"/>
                      </a:moveTo>
                      <a:cubicBezTo>
                        <a:pt x="8" y="52"/>
                        <a:pt x="0" y="104"/>
                        <a:pt x="16" y="144"/>
                      </a:cubicBezTo>
                      <a:cubicBezTo>
                        <a:pt x="32" y="184"/>
                        <a:pt x="72" y="212"/>
                        <a:pt x="112" y="24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</p:grpSp>
          <p:grpSp>
            <p:nvGrpSpPr>
              <p:cNvPr id="46104" name="Group 711"/>
              <p:cNvGrpSpPr>
                <a:grpSpLocks/>
              </p:cNvGrpSpPr>
              <p:nvPr/>
            </p:nvGrpSpPr>
            <p:grpSpPr bwMode="auto">
              <a:xfrm rot="4637021">
                <a:off x="1124" y="2212"/>
                <a:ext cx="288" cy="328"/>
                <a:chOff x="816" y="536"/>
                <a:chExt cx="288" cy="328"/>
              </a:xfrm>
            </p:grpSpPr>
            <p:sp>
              <p:nvSpPr>
                <p:cNvPr id="46113" name="Oval 712"/>
                <p:cNvSpPr>
                  <a:spLocks noChangeArrowheads="1"/>
                </p:cNvSpPr>
                <p:nvPr/>
              </p:nvSpPr>
              <p:spPr bwMode="auto">
                <a:xfrm>
                  <a:off x="944" y="536"/>
                  <a:ext cx="96" cy="96"/>
                </a:xfrm>
                <a:prstGeom prst="ellipse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4" name="Freeform 713"/>
                <p:cNvSpPr>
                  <a:spLocks/>
                </p:cNvSpPr>
                <p:nvPr/>
              </p:nvSpPr>
              <p:spPr bwMode="auto">
                <a:xfrm>
                  <a:off x="816" y="624"/>
                  <a:ext cx="160" cy="240"/>
                </a:xfrm>
                <a:custGeom>
                  <a:avLst/>
                  <a:gdLst>
                    <a:gd name="T0" fmla="*/ 144 w 160"/>
                    <a:gd name="T1" fmla="*/ 0 h 240"/>
                    <a:gd name="T2" fmla="*/ 144 w 160"/>
                    <a:gd name="T3" fmla="*/ 96 h 240"/>
                    <a:gd name="T4" fmla="*/ 48 w 160"/>
                    <a:gd name="T5" fmla="*/ 192 h 240"/>
                    <a:gd name="T6" fmla="*/ 0 w 160"/>
                    <a:gd name="T7" fmla="*/ 24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0"/>
                    <a:gd name="T13" fmla="*/ 0 h 240"/>
                    <a:gd name="T14" fmla="*/ 160 w 160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0" h="240">
                      <a:moveTo>
                        <a:pt x="144" y="0"/>
                      </a:moveTo>
                      <a:cubicBezTo>
                        <a:pt x="152" y="32"/>
                        <a:pt x="160" y="64"/>
                        <a:pt x="144" y="96"/>
                      </a:cubicBezTo>
                      <a:cubicBezTo>
                        <a:pt x="128" y="128"/>
                        <a:pt x="72" y="168"/>
                        <a:pt x="48" y="192"/>
                      </a:cubicBezTo>
                      <a:cubicBezTo>
                        <a:pt x="24" y="216"/>
                        <a:pt x="12" y="228"/>
                        <a:pt x="0" y="24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46115" name="Freeform 714"/>
                <p:cNvSpPr>
                  <a:spLocks/>
                </p:cNvSpPr>
                <p:nvPr/>
              </p:nvSpPr>
              <p:spPr bwMode="auto">
                <a:xfrm>
                  <a:off x="992" y="624"/>
                  <a:ext cx="112" cy="240"/>
                </a:xfrm>
                <a:custGeom>
                  <a:avLst/>
                  <a:gdLst>
                    <a:gd name="T0" fmla="*/ 16 w 112"/>
                    <a:gd name="T1" fmla="*/ 0 h 240"/>
                    <a:gd name="T2" fmla="*/ 16 w 112"/>
                    <a:gd name="T3" fmla="*/ 144 h 240"/>
                    <a:gd name="T4" fmla="*/ 112 w 112"/>
                    <a:gd name="T5" fmla="*/ 240 h 240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240"/>
                    <a:gd name="T11" fmla="*/ 112 w 112"/>
                    <a:gd name="T12" fmla="*/ 240 h 2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240">
                      <a:moveTo>
                        <a:pt x="16" y="0"/>
                      </a:moveTo>
                      <a:cubicBezTo>
                        <a:pt x="8" y="52"/>
                        <a:pt x="0" y="104"/>
                        <a:pt x="16" y="144"/>
                      </a:cubicBezTo>
                      <a:cubicBezTo>
                        <a:pt x="32" y="184"/>
                        <a:pt x="72" y="212"/>
                        <a:pt x="112" y="24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</p:grpSp>
          <p:grpSp>
            <p:nvGrpSpPr>
              <p:cNvPr id="46105" name="Group 715"/>
              <p:cNvGrpSpPr>
                <a:grpSpLocks/>
              </p:cNvGrpSpPr>
              <p:nvPr/>
            </p:nvGrpSpPr>
            <p:grpSpPr bwMode="auto">
              <a:xfrm rot="5828179">
                <a:off x="1028" y="2428"/>
                <a:ext cx="288" cy="328"/>
                <a:chOff x="816" y="536"/>
                <a:chExt cx="288" cy="328"/>
              </a:xfrm>
            </p:grpSpPr>
            <p:sp>
              <p:nvSpPr>
                <p:cNvPr id="46110" name="Oval 716"/>
                <p:cNvSpPr>
                  <a:spLocks noChangeArrowheads="1"/>
                </p:cNvSpPr>
                <p:nvPr/>
              </p:nvSpPr>
              <p:spPr bwMode="auto">
                <a:xfrm>
                  <a:off x="944" y="536"/>
                  <a:ext cx="96" cy="96"/>
                </a:xfrm>
                <a:prstGeom prst="ellipse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1" name="Freeform 717"/>
                <p:cNvSpPr>
                  <a:spLocks/>
                </p:cNvSpPr>
                <p:nvPr/>
              </p:nvSpPr>
              <p:spPr bwMode="auto">
                <a:xfrm>
                  <a:off x="816" y="624"/>
                  <a:ext cx="160" cy="240"/>
                </a:xfrm>
                <a:custGeom>
                  <a:avLst/>
                  <a:gdLst>
                    <a:gd name="T0" fmla="*/ 144 w 160"/>
                    <a:gd name="T1" fmla="*/ 0 h 240"/>
                    <a:gd name="T2" fmla="*/ 144 w 160"/>
                    <a:gd name="T3" fmla="*/ 96 h 240"/>
                    <a:gd name="T4" fmla="*/ 48 w 160"/>
                    <a:gd name="T5" fmla="*/ 192 h 240"/>
                    <a:gd name="T6" fmla="*/ 0 w 160"/>
                    <a:gd name="T7" fmla="*/ 24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0"/>
                    <a:gd name="T13" fmla="*/ 0 h 240"/>
                    <a:gd name="T14" fmla="*/ 160 w 160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0" h="240">
                      <a:moveTo>
                        <a:pt x="144" y="0"/>
                      </a:moveTo>
                      <a:cubicBezTo>
                        <a:pt x="152" y="32"/>
                        <a:pt x="160" y="64"/>
                        <a:pt x="144" y="96"/>
                      </a:cubicBezTo>
                      <a:cubicBezTo>
                        <a:pt x="128" y="128"/>
                        <a:pt x="72" y="168"/>
                        <a:pt x="48" y="192"/>
                      </a:cubicBezTo>
                      <a:cubicBezTo>
                        <a:pt x="24" y="216"/>
                        <a:pt x="12" y="228"/>
                        <a:pt x="0" y="24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46112" name="Freeform 718"/>
                <p:cNvSpPr>
                  <a:spLocks/>
                </p:cNvSpPr>
                <p:nvPr/>
              </p:nvSpPr>
              <p:spPr bwMode="auto">
                <a:xfrm>
                  <a:off x="992" y="624"/>
                  <a:ext cx="112" cy="240"/>
                </a:xfrm>
                <a:custGeom>
                  <a:avLst/>
                  <a:gdLst>
                    <a:gd name="T0" fmla="*/ 16 w 112"/>
                    <a:gd name="T1" fmla="*/ 0 h 240"/>
                    <a:gd name="T2" fmla="*/ 16 w 112"/>
                    <a:gd name="T3" fmla="*/ 144 h 240"/>
                    <a:gd name="T4" fmla="*/ 112 w 112"/>
                    <a:gd name="T5" fmla="*/ 240 h 240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240"/>
                    <a:gd name="T11" fmla="*/ 112 w 112"/>
                    <a:gd name="T12" fmla="*/ 240 h 2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240">
                      <a:moveTo>
                        <a:pt x="16" y="0"/>
                      </a:moveTo>
                      <a:cubicBezTo>
                        <a:pt x="8" y="52"/>
                        <a:pt x="0" y="104"/>
                        <a:pt x="16" y="144"/>
                      </a:cubicBezTo>
                      <a:cubicBezTo>
                        <a:pt x="32" y="184"/>
                        <a:pt x="72" y="212"/>
                        <a:pt x="112" y="24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</p:grpSp>
          <p:grpSp>
            <p:nvGrpSpPr>
              <p:cNvPr id="46106" name="Group 719"/>
              <p:cNvGrpSpPr>
                <a:grpSpLocks/>
              </p:cNvGrpSpPr>
              <p:nvPr/>
            </p:nvGrpSpPr>
            <p:grpSpPr bwMode="auto">
              <a:xfrm rot="6622726">
                <a:off x="1124" y="2332"/>
                <a:ext cx="288" cy="328"/>
                <a:chOff x="816" y="536"/>
                <a:chExt cx="288" cy="328"/>
              </a:xfrm>
            </p:grpSpPr>
            <p:sp>
              <p:nvSpPr>
                <p:cNvPr id="46107" name="Oval 720"/>
                <p:cNvSpPr>
                  <a:spLocks noChangeArrowheads="1"/>
                </p:cNvSpPr>
                <p:nvPr/>
              </p:nvSpPr>
              <p:spPr bwMode="auto">
                <a:xfrm>
                  <a:off x="944" y="536"/>
                  <a:ext cx="96" cy="96"/>
                </a:xfrm>
                <a:prstGeom prst="ellipse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8" name="Freeform 721"/>
                <p:cNvSpPr>
                  <a:spLocks/>
                </p:cNvSpPr>
                <p:nvPr/>
              </p:nvSpPr>
              <p:spPr bwMode="auto">
                <a:xfrm>
                  <a:off x="816" y="624"/>
                  <a:ext cx="160" cy="240"/>
                </a:xfrm>
                <a:custGeom>
                  <a:avLst/>
                  <a:gdLst>
                    <a:gd name="T0" fmla="*/ 144 w 160"/>
                    <a:gd name="T1" fmla="*/ 0 h 240"/>
                    <a:gd name="T2" fmla="*/ 144 w 160"/>
                    <a:gd name="T3" fmla="*/ 96 h 240"/>
                    <a:gd name="T4" fmla="*/ 48 w 160"/>
                    <a:gd name="T5" fmla="*/ 192 h 240"/>
                    <a:gd name="T6" fmla="*/ 0 w 160"/>
                    <a:gd name="T7" fmla="*/ 24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0"/>
                    <a:gd name="T13" fmla="*/ 0 h 240"/>
                    <a:gd name="T14" fmla="*/ 160 w 160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0" h="240">
                      <a:moveTo>
                        <a:pt x="144" y="0"/>
                      </a:moveTo>
                      <a:cubicBezTo>
                        <a:pt x="152" y="32"/>
                        <a:pt x="160" y="64"/>
                        <a:pt x="144" y="96"/>
                      </a:cubicBezTo>
                      <a:cubicBezTo>
                        <a:pt x="128" y="128"/>
                        <a:pt x="72" y="168"/>
                        <a:pt x="48" y="192"/>
                      </a:cubicBezTo>
                      <a:cubicBezTo>
                        <a:pt x="24" y="216"/>
                        <a:pt x="12" y="228"/>
                        <a:pt x="0" y="24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46109" name="Freeform 722"/>
                <p:cNvSpPr>
                  <a:spLocks/>
                </p:cNvSpPr>
                <p:nvPr/>
              </p:nvSpPr>
              <p:spPr bwMode="auto">
                <a:xfrm>
                  <a:off x="992" y="624"/>
                  <a:ext cx="112" cy="240"/>
                </a:xfrm>
                <a:custGeom>
                  <a:avLst/>
                  <a:gdLst>
                    <a:gd name="T0" fmla="*/ 16 w 112"/>
                    <a:gd name="T1" fmla="*/ 0 h 240"/>
                    <a:gd name="T2" fmla="*/ 16 w 112"/>
                    <a:gd name="T3" fmla="*/ 144 h 240"/>
                    <a:gd name="T4" fmla="*/ 112 w 112"/>
                    <a:gd name="T5" fmla="*/ 240 h 240"/>
                    <a:gd name="T6" fmla="*/ 0 60000 65536"/>
                    <a:gd name="T7" fmla="*/ 0 60000 65536"/>
                    <a:gd name="T8" fmla="*/ 0 60000 65536"/>
                    <a:gd name="T9" fmla="*/ 0 w 112"/>
                    <a:gd name="T10" fmla="*/ 0 h 240"/>
                    <a:gd name="T11" fmla="*/ 112 w 112"/>
                    <a:gd name="T12" fmla="*/ 240 h 2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2" h="240">
                      <a:moveTo>
                        <a:pt x="16" y="0"/>
                      </a:moveTo>
                      <a:cubicBezTo>
                        <a:pt x="8" y="52"/>
                        <a:pt x="0" y="104"/>
                        <a:pt x="16" y="144"/>
                      </a:cubicBezTo>
                      <a:cubicBezTo>
                        <a:pt x="32" y="184"/>
                        <a:pt x="72" y="212"/>
                        <a:pt x="112" y="24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</p:grpSp>
        </p:grpSp>
        <p:grpSp>
          <p:nvGrpSpPr>
            <p:cNvPr id="46097" name="Group 723"/>
            <p:cNvGrpSpPr>
              <a:grpSpLocks/>
            </p:cNvGrpSpPr>
            <p:nvPr/>
          </p:nvGrpSpPr>
          <p:grpSpPr bwMode="auto">
            <a:xfrm rot="-5132439">
              <a:off x="960" y="2256"/>
              <a:ext cx="288" cy="328"/>
              <a:chOff x="816" y="536"/>
              <a:chExt cx="288" cy="328"/>
            </a:xfrm>
          </p:grpSpPr>
          <p:sp>
            <p:nvSpPr>
              <p:cNvPr id="46098" name="Oval 724"/>
              <p:cNvSpPr>
                <a:spLocks noChangeArrowheads="1"/>
              </p:cNvSpPr>
              <p:nvPr/>
            </p:nvSpPr>
            <p:spPr bwMode="auto">
              <a:xfrm>
                <a:off x="944" y="536"/>
                <a:ext cx="96" cy="96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099" name="Freeform 725"/>
              <p:cNvSpPr>
                <a:spLocks/>
              </p:cNvSpPr>
              <p:nvPr/>
            </p:nvSpPr>
            <p:spPr bwMode="auto">
              <a:xfrm>
                <a:off x="816" y="624"/>
                <a:ext cx="160" cy="240"/>
              </a:xfrm>
              <a:custGeom>
                <a:avLst/>
                <a:gdLst>
                  <a:gd name="T0" fmla="*/ 144 w 160"/>
                  <a:gd name="T1" fmla="*/ 0 h 240"/>
                  <a:gd name="T2" fmla="*/ 144 w 160"/>
                  <a:gd name="T3" fmla="*/ 96 h 240"/>
                  <a:gd name="T4" fmla="*/ 48 w 160"/>
                  <a:gd name="T5" fmla="*/ 192 h 240"/>
                  <a:gd name="T6" fmla="*/ 0 w 160"/>
                  <a:gd name="T7" fmla="*/ 240 h 24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0"/>
                  <a:gd name="T13" fmla="*/ 0 h 240"/>
                  <a:gd name="T14" fmla="*/ 160 w 160"/>
                  <a:gd name="T15" fmla="*/ 240 h 24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0" h="240">
                    <a:moveTo>
                      <a:pt x="144" y="0"/>
                    </a:moveTo>
                    <a:cubicBezTo>
                      <a:pt x="152" y="32"/>
                      <a:pt x="160" y="64"/>
                      <a:pt x="144" y="96"/>
                    </a:cubicBezTo>
                    <a:cubicBezTo>
                      <a:pt x="128" y="128"/>
                      <a:pt x="72" y="168"/>
                      <a:pt x="48" y="192"/>
                    </a:cubicBezTo>
                    <a:cubicBezTo>
                      <a:pt x="24" y="216"/>
                      <a:pt x="12" y="228"/>
                      <a:pt x="0" y="24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46100" name="Freeform 726"/>
              <p:cNvSpPr>
                <a:spLocks/>
              </p:cNvSpPr>
              <p:nvPr/>
            </p:nvSpPr>
            <p:spPr bwMode="auto">
              <a:xfrm>
                <a:off x="992" y="624"/>
                <a:ext cx="112" cy="240"/>
              </a:xfrm>
              <a:custGeom>
                <a:avLst/>
                <a:gdLst>
                  <a:gd name="T0" fmla="*/ 16 w 112"/>
                  <a:gd name="T1" fmla="*/ 0 h 240"/>
                  <a:gd name="T2" fmla="*/ 16 w 112"/>
                  <a:gd name="T3" fmla="*/ 144 h 240"/>
                  <a:gd name="T4" fmla="*/ 112 w 112"/>
                  <a:gd name="T5" fmla="*/ 240 h 240"/>
                  <a:gd name="T6" fmla="*/ 0 60000 65536"/>
                  <a:gd name="T7" fmla="*/ 0 60000 65536"/>
                  <a:gd name="T8" fmla="*/ 0 60000 65536"/>
                  <a:gd name="T9" fmla="*/ 0 w 112"/>
                  <a:gd name="T10" fmla="*/ 0 h 240"/>
                  <a:gd name="T11" fmla="*/ 112 w 112"/>
                  <a:gd name="T12" fmla="*/ 240 h 2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2" h="240">
                    <a:moveTo>
                      <a:pt x="16" y="0"/>
                    </a:moveTo>
                    <a:cubicBezTo>
                      <a:pt x="8" y="52"/>
                      <a:pt x="0" y="104"/>
                      <a:pt x="16" y="144"/>
                    </a:cubicBezTo>
                    <a:cubicBezTo>
                      <a:pt x="32" y="184"/>
                      <a:pt x="72" y="212"/>
                      <a:pt x="112" y="24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</p:grpSp>
      </p:grpSp>
      <p:sp>
        <p:nvSpPr>
          <p:cNvPr id="46090" name="Oval 727"/>
          <p:cNvSpPr>
            <a:spLocks noChangeArrowheads="1"/>
          </p:cNvSpPr>
          <p:nvPr/>
        </p:nvSpPr>
        <p:spPr bwMode="auto">
          <a:xfrm>
            <a:off x="2819400" y="1752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Oval 728"/>
          <p:cNvSpPr>
            <a:spLocks noChangeArrowheads="1"/>
          </p:cNvSpPr>
          <p:nvPr/>
        </p:nvSpPr>
        <p:spPr bwMode="auto">
          <a:xfrm>
            <a:off x="3810000" y="1295400"/>
            <a:ext cx="5334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Oval 729"/>
          <p:cNvSpPr>
            <a:spLocks noChangeArrowheads="1"/>
          </p:cNvSpPr>
          <p:nvPr/>
        </p:nvSpPr>
        <p:spPr bwMode="auto">
          <a:xfrm>
            <a:off x="3886200" y="1905000"/>
            <a:ext cx="304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Rectangle 730"/>
          <p:cNvSpPr>
            <a:spLocks noChangeArrowheads="1"/>
          </p:cNvSpPr>
          <p:nvPr/>
        </p:nvSpPr>
        <p:spPr bwMode="auto">
          <a:xfrm>
            <a:off x="3810000" y="2743200"/>
            <a:ext cx="2322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High temperature</a:t>
            </a:r>
          </a:p>
        </p:txBody>
      </p:sp>
      <p:sp>
        <p:nvSpPr>
          <p:cNvPr id="46094" name="Rectangle 731"/>
          <p:cNvSpPr>
            <a:spLocks noChangeArrowheads="1"/>
          </p:cNvSpPr>
          <p:nvPr/>
        </p:nvSpPr>
        <p:spPr bwMode="auto">
          <a:xfrm>
            <a:off x="5513388" y="1524000"/>
            <a:ext cx="19827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liquefaction</a:t>
            </a:r>
          </a:p>
        </p:txBody>
      </p:sp>
    </p:spTree>
    <p:extLst>
      <p:ext uri="{BB962C8B-B14F-4D97-AF65-F5344CB8AC3E}">
        <p14:creationId xmlns:p14="http://schemas.microsoft.com/office/powerpoint/2010/main" val="127967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altLang="zh-CN" b="1" dirty="0" smtClean="0">
                <a:solidFill>
                  <a:srgbClr val="FF0000"/>
                </a:solidFill>
              </a:rPr>
              <a:t>2.2.2 Mechanism of heat resistance</a:t>
            </a:r>
            <a:endParaRPr lang="en-US" altLang="zh-CN" b="1" dirty="0" smtClean="0"/>
          </a:p>
          <a:p>
            <a:pPr algn="l" rtl="0" eaLnBrk="1" hangingPunct="1">
              <a:lnSpc>
                <a:spcPct val="90000"/>
              </a:lnSpc>
            </a:pPr>
            <a:r>
              <a:rPr lang="en-US" altLang="zh-CN" b="1" dirty="0" smtClean="0">
                <a:solidFill>
                  <a:srgbClr val="FF0000"/>
                </a:solidFill>
              </a:rPr>
              <a:t>(1) High stability of protein under heat stress</a:t>
            </a:r>
            <a:r>
              <a:rPr lang="zh-CN" altLang="en-US" b="1" dirty="0" smtClean="0">
                <a:solidFill>
                  <a:srgbClr val="FF0000"/>
                </a:solidFill>
              </a:rPr>
              <a:t>。</a:t>
            </a:r>
            <a:endParaRPr lang="zh-CN" altLang="en-US" b="1" dirty="0" smtClean="0"/>
          </a:p>
          <a:p>
            <a:pPr algn="l" rtl="0" eaLnBrk="1" hangingPunct="1">
              <a:lnSpc>
                <a:spcPct val="90000"/>
              </a:lnSpc>
            </a:pPr>
            <a:r>
              <a:rPr lang="en-US" altLang="zh-CN" dirty="0" smtClean="0">
                <a:solidFill>
                  <a:schemeClr val="bg1"/>
                </a:solidFill>
              </a:rPr>
              <a:t>much</a:t>
            </a:r>
            <a:r>
              <a:rPr lang="zh-CN" altLang="en-US" dirty="0" smtClean="0">
                <a:solidFill>
                  <a:schemeClr val="bg1"/>
                </a:solidFill>
              </a:rPr>
              <a:t>－</a:t>
            </a:r>
            <a:r>
              <a:rPr lang="en-US" altLang="zh-CN" dirty="0" smtClean="0">
                <a:solidFill>
                  <a:schemeClr val="bg1"/>
                </a:solidFill>
              </a:rPr>
              <a:t>S</a:t>
            </a:r>
            <a:r>
              <a:rPr lang="zh-CN" altLang="en-US" dirty="0" smtClean="0">
                <a:solidFill>
                  <a:schemeClr val="bg1"/>
                </a:solidFill>
              </a:rPr>
              <a:t>－</a:t>
            </a:r>
            <a:r>
              <a:rPr lang="en-US" altLang="zh-CN" dirty="0" smtClean="0">
                <a:solidFill>
                  <a:schemeClr val="bg1"/>
                </a:solidFill>
              </a:rPr>
              <a:t>S</a:t>
            </a:r>
            <a:r>
              <a:rPr lang="zh-CN" altLang="en-US" dirty="0" smtClean="0">
                <a:solidFill>
                  <a:schemeClr val="bg1"/>
                </a:solidFill>
              </a:rPr>
              <a:t>－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zh-CN" b="1" dirty="0" smtClean="0">
                <a:solidFill>
                  <a:srgbClr val="FF0000"/>
                </a:solidFill>
              </a:rPr>
              <a:t>(2) Lower water content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zh-CN" b="1" dirty="0" smtClean="0">
                <a:solidFill>
                  <a:srgbClr val="00FF00"/>
                </a:solidFill>
              </a:rPr>
              <a:t>(3) High contents of saturated fatty acid.</a:t>
            </a:r>
            <a:endParaRPr lang="en-US" altLang="zh-CN" dirty="0" smtClean="0">
              <a:solidFill>
                <a:srgbClr val="00FF00"/>
              </a:solidFill>
            </a:endParaRPr>
          </a:p>
          <a:p>
            <a:pPr algn="l" rtl="0" eaLnBrk="1" hangingPunct="1">
              <a:lnSpc>
                <a:spcPct val="90000"/>
              </a:lnSpc>
            </a:pPr>
            <a:r>
              <a:rPr lang="en-US" altLang="zh-CN" b="1" dirty="0" smtClean="0">
                <a:solidFill>
                  <a:srgbClr val="FF0000"/>
                </a:solidFill>
              </a:rPr>
              <a:t>(4) High contents of organic acid</a:t>
            </a:r>
            <a:r>
              <a:rPr lang="zh-CN" altLang="en-US" b="1" dirty="0" smtClean="0">
                <a:solidFill>
                  <a:srgbClr val="FF0000"/>
                </a:solidFill>
              </a:rPr>
              <a:t>。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zh-CN" dirty="0" smtClean="0">
                <a:solidFill>
                  <a:schemeClr val="bg1"/>
                </a:solidFill>
              </a:rPr>
              <a:t>CAM——extremely heat-resistance ——a great number of organic acid.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zh-CN" dirty="0" smtClean="0">
                <a:solidFill>
                  <a:schemeClr val="bg1"/>
                </a:solidFill>
              </a:rPr>
              <a:t>Lessen or protect them from NH</a:t>
            </a:r>
            <a:r>
              <a:rPr lang="en-US" altLang="zh-CN" baseline="-25000" dirty="0" smtClean="0">
                <a:solidFill>
                  <a:schemeClr val="bg1"/>
                </a:solidFill>
              </a:rPr>
              <a:t>3</a:t>
            </a:r>
            <a:r>
              <a:rPr lang="en-US" altLang="zh-CN" dirty="0" smtClean="0">
                <a:solidFill>
                  <a:schemeClr val="bg1"/>
                </a:solidFill>
              </a:rPr>
              <a:t> poison.</a:t>
            </a:r>
          </a:p>
        </p:txBody>
      </p:sp>
    </p:spTree>
    <p:extLst>
      <p:ext uri="{BB962C8B-B14F-4D97-AF65-F5344CB8AC3E}">
        <p14:creationId xmlns:p14="http://schemas.microsoft.com/office/powerpoint/2010/main" val="362146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533400"/>
            <a:ext cx="8077200" cy="55626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solidFill>
                  <a:srgbClr val="FF0000"/>
                </a:solidFill>
              </a:rPr>
              <a:t>(5)</a:t>
            </a:r>
            <a:r>
              <a:rPr lang="en-US" altLang="zh-CN" b="1" dirty="0" smtClean="0">
                <a:solidFill>
                  <a:srgbClr val="FF0000"/>
                </a:solidFill>
              </a:rPr>
              <a:t>Form of heat shock proteins (HSPs or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hsps</a:t>
            </a:r>
            <a:r>
              <a:rPr lang="en-US" altLang="zh-CN" b="1" dirty="0" smtClean="0">
                <a:solidFill>
                  <a:srgbClr val="FF0000"/>
                </a:solidFill>
              </a:rPr>
              <a:t>)</a:t>
            </a:r>
            <a:endParaRPr lang="en-US" altLang="zh-CN" b="1" dirty="0" smtClean="0"/>
          </a:p>
          <a:p>
            <a:pPr algn="l" rtl="0" eaLnBrk="1" hangingPunct="1"/>
            <a:r>
              <a:rPr lang="en-US" altLang="zh-CN" b="1" dirty="0" smtClean="0">
                <a:solidFill>
                  <a:schemeClr val="bg1"/>
                </a:solidFill>
              </a:rPr>
              <a:t>Heat shock proteins </a:t>
            </a:r>
            <a:r>
              <a:rPr lang="en-US" altLang="zh-CN" sz="2800" dirty="0" smtClean="0">
                <a:solidFill>
                  <a:schemeClr val="bg1"/>
                </a:solidFill>
              </a:rPr>
              <a:t>are a newly synthesizing set of proteins that organisms ranging from bacteria to humans respond to high temperature.</a:t>
            </a:r>
          </a:p>
          <a:p>
            <a:pPr eaLnBrk="1" hangingPunct="1"/>
            <a:r>
              <a:rPr lang="en-US" altLang="zh-CN" b="1" dirty="0" smtClean="0">
                <a:solidFill>
                  <a:srgbClr val="00FF00"/>
                </a:solidFill>
              </a:rPr>
              <a:t>Functions: </a:t>
            </a:r>
            <a:r>
              <a:rPr lang="en-US" altLang="zh-CN" sz="2800" dirty="0" smtClean="0">
                <a:solidFill>
                  <a:srgbClr val="00FF00"/>
                </a:solidFill>
              </a:rPr>
              <a:t>protect or repair proteins, nuclear acids and </a:t>
            </a:r>
            <a:r>
              <a:rPr lang="en-US" altLang="zh-CN" sz="2800" dirty="0" err="1" smtClean="0">
                <a:solidFill>
                  <a:srgbClr val="00FF00"/>
                </a:solidFill>
              </a:rPr>
              <a:t>biomembrane</a:t>
            </a:r>
            <a:r>
              <a:rPr lang="en-US" altLang="zh-CN" sz="2800" dirty="0" smtClean="0">
                <a:solidFill>
                  <a:srgbClr val="00FF00"/>
                </a:solidFill>
              </a:rPr>
              <a:t> from heat injury.</a:t>
            </a:r>
          </a:p>
          <a:p>
            <a:pPr algn="l" rtl="0" eaLnBrk="1" hangingPunct="1"/>
            <a:r>
              <a:rPr lang="en-US" altLang="zh-CN" dirty="0" smtClean="0">
                <a:solidFill>
                  <a:schemeClr val="bg1"/>
                </a:solidFill>
              </a:rPr>
              <a:t>More than 30 HSPs, 15-27kD, some are chaperons</a:t>
            </a:r>
          </a:p>
        </p:txBody>
      </p:sp>
    </p:spTree>
    <p:extLst>
      <p:ext uri="{BB962C8B-B14F-4D97-AF65-F5344CB8AC3E}">
        <p14:creationId xmlns:p14="http://schemas.microsoft.com/office/powerpoint/2010/main" val="98885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762000"/>
            <a:ext cx="8153400" cy="53340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altLang="zh-CN" b="1" dirty="0" smtClean="0">
                <a:solidFill>
                  <a:srgbClr val="FF0000"/>
                </a:solidFill>
              </a:rPr>
              <a:t>Section3     Salt stress and resistance to salt</a:t>
            </a:r>
            <a:endParaRPr lang="en-US" altLang="zh-CN" b="1" dirty="0" smtClean="0"/>
          </a:p>
          <a:p>
            <a:pPr algn="l" rtl="0" eaLnBrk="1" hangingPunct="1">
              <a:lnSpc>
                <a:spcPct val="90000"/>
              </a:lnSpc>
            </a:pPr>
            <a:r>
              <a:rPr lang="en-US" altLang="zh-CN" dirty="0" smtClean="0">
                <a:solidFill>
                  <a:srgbClr val="00FF00"/>
                </a:solidFill>
              </a:rPr>
              <a:t>Over 1% of salt content in </a:t>
            </a:r>
            <a:r>
              <a:rPr lang="en-US" altLang="zh-CN" sz="2800" b="1" dirty="0" smtClean="0">
                <a:solidFill>
                  <a:srgbClr val="00FF00"/>
                </a:solidFill>
              </a:rPr>
              <a:t>reclaimed tideland </a:t>
            </a:r>
            <a:r>
              <a:rPr lang="zh-CN" altLang="en-US" dirty="0" smtClean="0">
                <a:solidFill>
                  <a:srgbClr val="00FF00"/>
                </a:solidFill>
              </a:rPr>
              <a:t>，</a:t>
            </a:r>
            <a:r>
              <a:rPr lang="en-US" altLang="zh-CN" dirty="0" smtClean="0">
                <a:solidFill>
                  <a:srgbClr val="00FF00"/>
                </a:solidFill>
              </a:rPr>
              <a:t>0.2~0.25% of salt content in the northern basic soil 1/5-1/3 of </a:t>
            </a:r>
            <a:r>
              <a:rPr lang="en-US" altLang="zh-CN" dirty="0" err="1" smtClean="0">
                <a:solidFill>
                  <a:srgbClr val="00FF00"/>
                </a:solidFill>
              </a:rPr>
              <a:t>tatol</a:t>
            </a:r>
            <a:r>
              <a:rPr lang="en-US" altLang="zh-CN" dirty="0" smtClean="0">
                <a:solidFill>
                  <a:srgbClr val="00FF00"/>
                </a:solidFill>
              </a:rPr>
              <a:t> cultivated land .</a:t>
            </a:r>
          </a:p>
          <a:p>
            <a:pPr algn="just" rtl="0" eaLnBrk="1" hangingPunct="1">
              <a:lnSpc>
                <a:spcPct val="184000"/>
              </a:lnSpc>
            </a:pPr>
            <a:r>
              <a:rPr lang="en-US" altLang="zh-CN" sz="2800" dirty="0" smtClean="0">
                <a:solidFill>
                  <a:srgbClr val="FF0000"/>
                </a:solidFill>
              </a:rPr>
              <a:t>3.1Mechanism of salt injure</a:t>
            </a:r>
            <a:endParaRPr lang="en-US" altLang="zh-CN" sz="2800" dirty="0" smtClean="0"/>
          </a:p>
          <a:p>
            <a:pPr algn="just" rtl="0" eaLnBrk="1" hangingPunct="1">
              <a:lnSpc>
                <a:spcPct val="90000"/>
              </a:lnSpc>
            </a:pPr>
            <a:r>
              <a:rPr lang="en-US" altLang="zh-CN" sz="2800" b="1" dirty="0" smtClean="0">
                <a:solidFill>
                  <a:schemeClr val="bg1"/>
                </a:solidFill>
              </a:rPr>
              <a:t>1. Physiological drought</a:t>
            </a:r>
            <a:r>
              <a:rPr lang="zh-CN" altLang="en-US" sz="2800" b="1" dirty="0" smtClean="0">
                <a:solidFill>
                  <a:schemeClr val="bg1"/>
                </a:solidFill>
              </a:rPr>
              <a:t>。</a:t>
            </a:r>
          </a:p>
          <a:p>
            <a:pPr algn="just" rtl="0" eaLnBrk="1" hangingPunct="1">
              <a:lnSpc>
                <a:spcPct val="90000"/>
              </a:lnSpc>
            </a:pPr>
            <a:r>
              <a:rPr lang="en-US" altLang="zh-CN" sz="2800" b="1" dirty="0" smtClean="0">
                <a:solidFill>
                  <a:schemeClr val="bg1"/>
                </a:solidFill>
              </a:rPr>
              <a:t>2. Single salt toxicity .</a:t>
            </a:r>
            <a:r>
              <a:rPr lang="en-US" altLang="zh-CN" sz="2800" dirty="0" smtClean="0">
                <a:solidFill>
                  <a:schemeClr val="bg1"/>
                </a:solidFill>
              </a:rPr>
              <a:t>Na</a:t>
            </a:r>
            <a:r>
              <a:rPr lang="en-US" altLang="zh-CN" sz="2800" baseline="30000" dirty="0" smtClean="0">
                <a:solidFill>
                  <a:schemeClr val="bg1"/>
                </a:solidFill>
              </a:rPr>
              <a:t>+</a:t>
            </a:r>
            <a:r>
              <a:rPr lang="en-US" altLang="zh-CN" sz="2800" dirty="0" smtClean="0">
                <a:solidFill>
                  <a:schemeClr val="bg1"/>
                </a:solidFill>
              </a:rPr>
              <a:t> and Cl</a:t>
            </a:r>
            <a:r>
              <a:rPr lang="en-US" altLang="zh-CN" sz="2800" baseline="30000" dirty="0" smtClean="0">
                <a:solidFill>
                  <a:schemeClr val="bg1"/>
                </a:solidFill>
              </a:rPr>
              <a:t>-</a:t>
            </a:r>
            <a:r>
              <a:rPr lang="zh-CN" altLang="en-US" sz="2800" dirty="0" smtClean="0">
                <a:solidFill>
                  <a:schemeClr val="bg1"/>
                </a:solidFill>
              </a:rPr>
              <a:t>，</a:t>
            </a:r>
            <a:r>
              <a:rPr lang="en-US" altLang="zh-CN" sz="2800" dirty="0" smtClean="0">
                <a:solidFill>
                  <a:schemeClr val="bg1"/>
                </a:solidFill>
              </a:rPr>
              <a:t>SO</a:t>
            </a:r>
            <a:r>
              <a:rPr lang="en-US" altLang="zh-CN" sz="2800" baseline="-25000" dirty="0" smtClean="0">
                <a:solidFill>
                  <a:schemeClr val="bg1"/>
                </a:solidFill>
              </a:rPr>
              <a:t>4</a:t>
            </a:r>
            <a:r>
              <a:rPr lang="zh-CN" altLang="en-US" sz="2800" baseline="30000" dirty="0" smtClean="0">
                <a:solidFill>
                  <a:schemeClr val="bg1"/>
                </a:solidFill>
              </a:rPr>
              <a:t>－</a:t>
            </a:r>
            <a:r>
              <a:rPr lang="en-US" altLang="zh-CN" sz="2800" dirty="0" smtClean="0">
                <a:solidFill>
                  <a:schemeClr val="bg1"/>
                </a:solidFill>
              </a:rPr>
              <a:t>.</a:t>
            </a:r>
          </a:p>
          <a:p>
            <a:pPr algn="just" rtl="0" eaLnBrk="1" hangingPunct="1">
              <a:lnSpc>
                <a:spcPct val="90000"/>
              </a:lnSpc>
            </a:pPr>
            <a:r>
              <a:rPr lang="en-US" altLang="zh-CN" sz="2800" b="1" dirty="0" smtClean="0">
                <a:solidFill>
                  <a:schemeClr val="bg1"/>
                </a:solidFill>
              </a:rPr>
              <a:t>3. Metabolic damage</a:t>
            </a:r>
            <a:r>
              <a:rPr lang="zh-CN" altLang="en-US" sz="2800" b="1" dirty="0" smtClean="0">
                <a:solidFill>
                  <a:schemeClr val="bg1"/>
                </a:solidFill>
              </a:rPr>
              <a:t>：</a:t>
            </a:r>
            <a:r>
              <a:rPr lang="en-US" altLang="zh-CN" sz="2800" dirty="0" smtClean="0">
                <a:solidFill>
                  <a:schemeClr val="bg1"/>
                </a:solidFill>
              </a:rPr>
              <a:t>Ch1 and Rubisco↓</a:t>
            </a:r>
            <a:r>
              <a:rPr lang="zh-CN" altLang="en-US" sz="2800" dirty="0" smtClean="0">
                <a:solidFill>
                  <a:schemeClr val="bg1"/>
                </a:solidFill>
              </a:rPr>
              <a:t>，</a:t>
            </a:r>
            <a:r>
              <a:rPr lang="en-US" altLang="zh-CN" sz="2800" dirty="0" smtClean="0">
                <a:solidFill>
                  <a:schemeClr val="bg1"/>
                </a:solidFill>
              </a:rPr>
              <a:t>protein </a:t>
            </a:r>
            <a:r>
              <a:rPr lang="en-US" altLang="zh-CN" sz="2800" dirty="0" err="1" smtClean="0">
                <a:solidFill>
                  <a:schemeClr val="bg1"/>
                </a:solidFill>
              </a:rPr>
              <a:t>degradation↑,Pro</a:t>
            </a:r>
            <a:r>
              <a:rPr lang="en-US" altLang="zh-CN" sz="2800" dirty="0" smtClean="0">
                <a:solidFill>
                  <a:schemeClr val="bg1"/>
                </a:solidFill>
              </a:rPr>
              <a:t>↑</a:t>
            </a:r>
            <a:r>
              <a:rPr lang="zh-CN" altLang="en-US" sz="2800" dirty="0" smtClean="0">
                <a:solidFill>
                  <a:schemeClr val="bg1"/>
                </a:solidFill>
              </a:rPr>
              <a:t>，</a:t>
            </a:r>
            <a:r>
              <a:rPr lang="en-US" altLang="zh-CN" sz="2800" dirty="0" smtClean="0">
                <a:solidFill>
                  <a:schemeClr val="bg1"/>
                </a:solidFill>
              </a:rPr>
              <a:t>NH</a:t>
            </a:r>
            <a:r>
              <a:rPr lang="en-US" altLang="zh-CN" sz="2800" baseline="-25000" dirty="0" smtClean="0">
                <a:solidFill>
                  <a:schemeClr val="bg1"/>
                </a:solidFill>
              </a:rPr>
              <a:t>4</a:t>
            </a:r>
            <a:r>
              <a:rPr lang="en-US" altLang="zh-CN" sz="2800" baseline="30000" dirty="0" smtClean="0">
                <a:solidFill>
                  <a:schemeClr val="bg1"/>
                </a:solidFill>
              </a:rPr>
              <a:t>+ </a:t>
            </a:r>
            <a:r>
              <a:rPr lang="en-US" altLang="zh-CN" sz="2800" dirty="0" smtClean="0">
                <a:solidFill>
                  <a:schemeClr val="bg1"/>
                </a:solidFill>
              </a:rPr>
              <a:t>poison↑.</a:t>
            </a:r>
          </a:p>
        </p:txBody>
      </p:sp>
    </p:spTree>
    <p:extLst>
      <p:ext uri="{BB962C8B-B14F-4D97-AF65-F5344CB8AC3E}">
        <p14:creationId xmlns:p14="http://schemas.microsoft.com/office/powerpoint/2010/main" val="426499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762000"/>
            <a:ext cx="7924800" cy="5334000"/>
          </a:xfrm>
        </p:spPr>
        <p:txBody>
          <a:bodyPr/>
          <a:lstStyle/>
          <a:p>
            <a:pPr algn="l" rtl="0" eaLnBrk="1" hangingPunct="1"/>
            <a:r>
              <a:rPr lang="en-US" altLang="zh-CN" sz="2800" dirty="0" smtClean="0">
                <a:solidFill>
                  <a:srgbClr val="FF0000"/>
                </a:solidFill>
              </a:rPr>
              <a:t>3.2 1Mechanism of resistance to salt </a:t>
            </a:r>
          </a:p>
          <a:p>
            <a:pPr algn="just" rtl="0" eaLnBrk="1" hangingPunct="1">
              <a:lnSpc>
                <a:spcPct val="184000"/>
              </a:lnSpc>
            </a:pPr>
            <a:r>
              <a:rPr lang="en-US" altLang="zh-CN" sz="2800" dirty="0" smtClean="0">
                <a:solidFill>
                  <a:srgbClr val="FF0000"/>
                </a:solidFill>
              </a:rPr>
              <a:t>3.3 Methods resistant to salt</a:t>
            </a:r>
            <a:endParaRPr lang="en-US" altLang="zh-CN" sz="2800" dirty="0" smtClean="0"/>
          </a:p>
          <a:p>
            <a:pPr algn="l" rtl="0" eaLnBrk="1" hangingPunct="1"/>
            <a:r>
              <a:rPr lang="en-US" altLang="zh-CN" sz="2800" dirty="0" smtClean="0">
                <a:solidFill>
                  <a:srgbClr val="FF0000"/>
                </a:solidFill>
              </a:rPr>
              <a:t>(self-study)</a:t>
            </a:r>
          </a:p>
        </p:txBody>
      </p:sp>
    </p:spTree>
    <p:extLst>
      <p:ext uri="{BB962C8B-B14F-4D97-AF65-F5344CB8AC3E}">
        <p14:creationId xmlns:p14="http://schemas.microsoft.com/office/powerpoint/2010/main" val="388761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rgbClr val="FF0000"/>
                </a:solidFill>
              </a:rPr>
              <a:t>Section 4 Resistance to plant diseases</a:t>
            </a:r>
            <a:r>
              <a:rPr lang="en-US" altLang="zh-CN" dirty="0" smtClean="0"/>
              <a:t>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7315200" cy="21336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solidFill>
                  <a:schemeClr val="bg1"/>
                </a:solidFill>
              </a:rPr>
              <a:t>4.1 Types of plant response to diseases.</a:t>
            </a:r>
          </a:p>
          <a:p>
            <a:pPr algn="l" rtl="0" eaLnBrk="1" hangingPunct="1"/>
            <a:r>
              <a:rPr lang="en-US" altLang="zh-CN" dirty="0" smtClean="0">
                <a:solidFill>
                  <a:schemeClr val="bg1"/>
                </a:solidFill>
              </a:rPr>
              <a:t>Three types: resistance, sensitivity and tolerance</a:t>
            </a:r>
          </a:p>
        </p:txBody>
      </p:sp>
    </p:spTree>
    <p:extLst>
      <p:ext uri="{BB962C8B-B14F-4D97-AF65-F5344CB8AC3E}">
        <p14:creationId xmlns:p14="http://schemas.microsoft.com/office/powerpoint/2010/main" val="424740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algn="l" rtl="0" eaLnBrk="1" hangingPunct="1"/>
            <a:r>
              <a:rPr lang="en-US" altLang="zh-CN" dirty="0" smtClean="0">
                <a:solidFill>
                  <a:srgbClr val="FF0000"/>
                </a:solidFill>
              </a:rPr>
              <a:t>4.2 Physiological damage of plant diseases to plants</a:t>
            </a:r>
          </a:p>
          <a:p>
            <a:pPr algn="l" rtl="0" eaLnBrk="1" hangingPunct="1"/>
            <a:r>
              <a:rPr lang="en-US" altLang="zh-CN" sz="2800" dirty="0" smtClean="0">
                <a:solidFill>
                  <a:schemeClr val="bg1"/>
                </a:solidFill>
              </a:rPr>
              <a:t>1. The cell membrane permeability increases.</a:t>
            </a:r>
          </a:p>
          <a:p>
            <a:pPr algn="l" rtl="0" eaLnBrk="1" hangingPunct="1"/>
            <a:r>
              <a:rPr lang="en-US" altLang="zh-CN" sz="2800" dirty="0" smtClean="0">
                <a:solidFill>
                  <a:schemeClr val="bg1"/>
                </a:solidFill>
              </a:rPr>
              <a:t>2. Metabolism disorders.</a:t>
            </a:r>
          </a:p>
          <a:p>
            <a:pPr algn="l" rtl="0" eaLnBrk="1" hangingPunct="1"/>
            <a:r>
              <a:rPr lang="en-US" altLang="zh-CN" sz="2800" dirty="0" smtClean="0">
                <a:solidFill>
                  <a:schemeClr val="bg1"/>
                </a:solidFill>
              </a:rPr>
              <a:t>Water metabolism(absorb, loss and transport). Photosynthesis, </a:t>
            </a:r>
          </a:p>
          <a:p>
            <a:pPr algn="l" rtl="0" eaLnBrk="1" hangingPunct="1"/>
            <a:r>
              <a:rPr lang="en-US" altLang="zh-CN" sz="2800" dirty="0" smtClean="0">
                <a:solidFill>
                  <a:schemeClr val="bg1"/>
                </a:solidFill>
              </a:rPr>
              <a:t>Respiration (PPP).</a:t>
            </a:r>
          </a:p>
          <a:p>
            <a:pPr algn="l" rtl="0" eaLnBrk="1" hangingPunct="1"/>
            <a:r>
              <a:rPr lang="en-US" altLang="zh-CN" sz="2800" dirty="0" smtClean="0">
                <a:solidFill>
                  <a:schemeClr val="bg1"/>
                </a:solidFill>
              </a:rPr>
              <a:t>Assimilate transport.</a:t>
            </a:r>
          </a:p>
        </p:txBody>
      </p:sp>
    </p:spTree>
    <p:extLst>
      <p:ext uri="{BB962C8B-B14F-4D97-AF65-F5344CB8AC3E}">
        <p14:creationId xmlns:p14="http://schemas.microsoft.com/office/powerpoint/2010/main" val="127501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pPr algn="l" rtl="0" eaLnBrk="1" hangingPunct="1"/>
            <a:r>
              <a:rPr lang="en-US" altLang="zh-CN" dirty="0" smtClean="0">
                <a:solidFill>
                  <a:srgbClr val="FF0000"/>
                </a:solidFill>
              </a:rPr>
              <a:t>4.3 The resistance of plant to plant diseases</a:t>
            </a:r>
            <a:endParaRPr lang="en-US" altLang="zh-CN" sz="2800" dirty="0" smtClean="0"/>
          </a:p>
          <a:p>
            <a:pPr algn="l" rtl="0" eaLnBrk="1" hangingPunct="1"/>
            <a:r>
              <a:rPr lang="en-US" altLang="zh-CN" sz="2800" dirty="0" smtClean="0">
                <a:solidFill>
                  <a:schemeClr val="bg1"/>
                </a:solidFill>
              </a:rPr>
              <a:t>1.Formation of protective structure.</a:t>
            </a:r>
          </a:p>
          <a:p>
            <a:pPr algn="l" rtl="0" eaLnBrk="1" hangingPunct="1"/>
            <a:r>
              <a:rPr lang="en-US" altLang="zh-CN" sz="2800" dirty="0" smtClean="0">
                <a:solidFill>
                  <a:schemeClr val="bg1"/>
                </a:solidFill>
              </a:rPr>
              <a:t>2.hypersensitive response. Synthesis of phytoalexins and fungitoxic proteins and pathogenesis related proteins (PRs) </a:t>
            </a:r>
          </a:p>
          <a:p>
            <a:pPr algn="l" rtl="0" eaLnBrk="1" hangingPunct="1"/>
            <a:r>
              <a:rPr lang="en-US" altLang="zh-CN" sz="2800" dirty="0" smtClean="0">
                <a:solidFill>
                  <a:schemeClr val="bg1"/>
                </a:solidFill>
              </a:rPr>
              <a:t>3.immuno-induction.</a:t>
            </a:r>
            <a:endParaRPr lang="en-US" altLang="zh-CN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8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609600"/>
            <a:ext cx="8153400" cy="5486400"/>
          </a:xfrm>
        </p:spPr>
        <p:txBody>
          <a:bodyPr/>
          <a:lstStyle/>
          <a:p>
            <a:pPr algn="l" rtl="0" eaLnBrk="1" hangingPunct="1"/>
            <a:r>
              <a:rPr lang="en-US" altLang="zh-CN" b="1" dirty="0" smtClean="0">
                <a:solidFill>
                  <a:srgbClr val="FF0000"/>
                </a:solidFill>
              </a:rPr>
              <a:t>Section5 The role of plant in environmental protection</a:t>
            </a:r>
          </a:p>
          <a:p>
            <a:pPr algn="l" rtl="0" eaLnBrk="1" hangingPunct="1"/>
            <a:r>
              <a:rPr lang="en-US" altLang="zh-CN" dirty="0" smtClean="0">
                <a:solidFill>
                  <a:schemeClr val="bg1"/>
                </a:solidFill>
              </a:rPr>
              <a:t>1.O</a:t>
            </a:r>
            <a:r>
              <a:rPr lang="en-US" altLang="zh-CN" baseline="-25000" dirty="0" smtClean="0">
                <a:solidFill>
                  <a:schemeClr val="bg1"/>
                </a:solidFill>
              </a:rPr>
              <a:t>2</a:t>
            </a:r>
            <a:r>
              <a:rPr lang="en-US" altLang="zh-CN" dirty="0" smtClean="0">
                <a:solidFill>
                  <a:schemeClr val="bg1"/>
                </a:solidFill>
              </a:rPr>
              <a:t> and CO</a:t>
            </a:r>
            <a:r>
              <a:rPr lang="en-US" altLang="zh-CN" baseline="-25000" dirty="0" smtClean="0">
                <a:solidFill>
                  <a:schemeClr val="bg1"/>
                </a:solidFill>
              </a:rPr>
              <a:t>2</a:t>
            </a:r>
            <a:r>
              <a:rPr lang="en-US" altLang="zh-CN" dirty="0" smtClean="0">
                <a:solidFill>
                  <a:schemeClr val="bg1"/>
                </a:solidFill>
              </a:rPr>
              <a:t> equilibrium;</a:t>
            </a:r>
          </a:p>
          <a:p>
            <a:pPr algn="l" rtl="0" eaLnBrk="1" hangingPunct="1"/>
            <a:r>
              <a:rPr lang="en-US" altLang="zh-CN" dirty="0" smtClean="0">
                <a:solidFill>
                  <a:schemeClr val="bg1"/>
                </a:solidFill>
              </a:rPr>
              <a:t>2.Prevent water and soil loss.</a:t>
            </a:r>
          </a:p>
          <a:p>
            <a:pPr algn="l" rtl="0" eaLnBrk="1" hangingPunct="1"/>
            <a:r>
              <a:rPr lang="en-US" altLang="zh-CN" dirty="0" smtClean="0">
                <a:solidFill>
                  <a:schemeClr val="bg1"/>
                </a:solidFill>
              </a:rPr>
              <a:t>3. Clean soil, water or other environmental conditions or detoxification.</a:t>
            </a:r>
          </a:p>
          <a:p>
            <a:pPr algn="l" rtl="0" eaLnBrk="1" hangingPunct="1"/>
            <a:r>
              <a:rPr lang="en-US" altLang="zh-CN" dirty="0" smtClean="0">
                <a:solidFill>
                  <a:schemeClr val="bg1"/>
                </a:solidFill>
              </a:rPr>
              <a:t>4.Detect environmental conditions</a:t>
            </a:r>
          </a:p>
          <a:p>
            <a:pPr eaLnBrk="1" hangingPunct="1"/>
            <a:endParaRPr lang="en-US" altLang="zh-CN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61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pPr lvl="2" algn="just" rtl="0" eaLnBrk="1" hangingPunct="1">
              <a:lnSpc>
                <a:spcPct val="184000"/>
              </a:lnSpc>
            </a:pPr>
            <a:r>
              <a:rPr lang="en-US" altLang="zh-CN" sz="3200" b="1" dirty="0" smtClean="0">
                <a:solidFill>
                  <a:schemeClr val="bg1"/>
                </a:solidFill>
              </a:rPr>
              <a:t>Section 2  Temperature stress</a:t>
            </a:r>
            <a:endParaRPr lang="en-US" altLang="zh-CN" b="1" dirty="0" smtClean="0">
              <a:solidFill>
                <a:schemeClr val="bg1"/>
              </a:solidFill>
            </a:endParaRPr>
          </a:p>
          <a:p>
            <a:pPr algn="just" rtl="0" eaLnBrk="1" hangingPunct="1"/>
            <a:r>
              <a:rPr lang="en-US" altLang="zh-CN" sz="2800" b="1" dirty="0" smtClean="0">
                <a:solidFill>
                  <a:srgbClr val="FF0000"/>
                </a:solidFill>
              </a:rPr>
              <a:t>Temperature stress: Low or high temperature, called frost injury or heat injury, respectively.</a:t>
            </a:r>
            <a:endParaRPr lang="en-US" altLang="zh-CN" sz="2800" b="1" dirty="0" smtClean="0"/>
          </a:p>
          <a:p>
            <a:pPr algn="just" rtl="0" eaLnBrk="1" hangingPunct="1">
              <a:lnSpc>
                <a:spcPct val="184000"/>
              </a:lnSpc>
            </a:pPr>
            <a:r>
              <a:rPr lang="en-US" altLang="zh-CN" sz="2800" b="1" dirty="0" smtClean="0">
                <a:solidFill>
                  <a:schemeClr val="bg1"/>
                </a:solidFill>
              </a:rPr>
              <a:t>2.1 Frost ( freezing )injury</a:t>
            </a:r>
          </a:p>
          <a:p>
            <a:pPr algn="just" rtl="0" eaLnBrk="1" hangingPunct="1"/>
            <a:r>
              <a:rPr lang="en-US" altLang="zh-CN" sz="2800" dirty="0" smtClean="0">
                <a:solidFill>
                  <a:schemeClr val="bg1"/>
                </a:solidFill>
              </a:rPr>
              <a:t>The injury is caused by low temperature below freezing point (</a:t>
            </a:r>
            <a:r>
              <a:rPr lang="en-US" altLang="zh-CN" dirty="0" smtClean="0">
                <a:solidFill>
                  <a:schemeClr val="bg1"/>
                </a:solidFill>
              </a:rPr>
              <a:t>〈</a:t>
            </a:r>
            <a:r>
              <a:rPr lang="en-US" altLang="zh-CN" sz="2800" dirty="0" smtClean="0">
                <a:solidFill>
                  <a:schemeClr val="bg1"/>
                </a:solidFill>
              </a:rPr>
              <a:t> 0℃</a:t>
            </a:r>
            <a:r>
              <a:rPr lang="zh-CN" altLang="en-US" sz="2800" dirty="0" smtClean="0">
                <a:solidFill>
                  <a:schemeClr val="bg1"/>
                </a:solidFill>
              </a:rPr>
              <a:t>）</a:t>
            </a:r>
            <a:r>
              <a:rPr lang="en-US" altLang="zh-CN" sz="2800" dirty="0" smtClean="0">
                <a:solidFill>
                  <a:schemeClr val="bg1"/>
                </a:solidFill>
              </a:rPr>
              <a:t>,companied with frost.</a:t>
            </a:r>
          </a:p>
        </p:txBody>
      </p:sp>
    </p:spTree>
    <p:extLst>
      <p:ext uri="{BB962C8B-B14F-4D97-AF65-F5344CB8AC3E}">
        <p14:creationId xmlns:p14="http://schemas.microsoft.com/office/powerpoint/2010/main" val="368947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algn="l" rtl="0" eaLnBrk="1" hangingPunct="1"/>
            <a:r>
              <a:rPr lang="en-US" altLang="zh-CN" dirty="0" smtClean="0">
                <a:solidFill>
                  <a:srgbClr val="FF0000"/>
                </a:solidFill>
              </a:rPr>
              <a:t>Section6  </a:t>
            </a:r>
            <a:r>
              <a:rPr lang="en-US" altLang="zh-CN" b="1" dirty="0" smtClean="0">
                <a:solidFill>
                  <a:srgbClr val="FF0000"/>
                </a:solidFill>
              </a:rPr>
              <a:t> General response to stresses</a:t>
            </a:r>
          </a:p>
          <a:p>
            <a:pPr algn="just" rtl="0" eaLnBrk="1" hangingPunct="1"/>
            <a:r>
              <a:rPr lang="en-US" altLang="zh-CN" sz="2800" b="1" dirty="0" smtClean="0">
                <a:solidFill>
                  <a:schemeClr val="bg1"/>
                </a:solidFill>
              </a:rPr>
              <a:t>1. Damage in </a:t>
            </a:r>
            <a:r>
              <a:rPr lang="en-US" altLang="zh-CN" sz="2800" b="1" dirty="0" err="1" smtClean="0">
                <a:solidFill>
                  <a:schemeClr val="bg1"/>
                </a:solidFill>
              </a:rPr>
              <a:t>biomembrane</a:t>
            </a:r>
            <a:r>
              <a:rPr lang="en-US" altLang="zh-CN" sz="2800" b="1" dirty="0" smtClean="0">
                <a:solidFill>
                  <a:schemeClr val="bg1"/>
                </a:solidFill>
              </a:rPr>
              <a:t> system</a:t>
            </a:r>
          </a:p>
          <a:p>
            <a:pPr algn="just" rtl="0" eaLnBrk="1" hangingPunct="1"/>
            <a:r>
              <a:rPr lang="en-US" altLang="zh-CN" sz="2800" b="1" dirty="0" smtClean="0">
                <a:solidFill>
                  <a:schemeClr val="bg1"/>
                </a:solidFill>
              </a:rPr>
              <a:t>2. Disorder in metabolism</a:t>
            </a:r>
          </a:p>
          <a:p>
            <a:pPr algn="just" rtl="0" eaLnBrk="1" hangingPunct="1"/>
            <a:r>
              <a:rPr lang="en-US" altLang="zh-CN" sz="2800" b="1" dirty="0" smtClean="0">
                <a:solidFill>
                  <a:schemeClr val="bg1"/>
                </a:solidFill>
              </a:rPr>
              <a:t>3. Functional proteins denaturation and stress protein synthesis</a:t>
            </a:r>
          </a:p>
          <a:p>
            <a:pPr algn="just" rtl="0" eaLnBrk="1" hangingPunct="1"/>
            <a:r>
              <a:rPr lang="en-US" altLang="zh-CN" sz="2800" b="1" dirty="0" smtClean="0">
                <a:solidFill>
                  <a:schemeClr val="bg1"/>
                </a:solidFill>
              </a:rPr>
              <a:t>4. Osmotic substance synthesis</a:t>
            </a:r>
          </a:p>
          <a:p>
            <a:pPr algn="just" rtl="0" eaLnBrk="1" hangingPunct="1"/>
            <a:r>
              <a:rPr lang="en-US" altLang="zh-CN" sz="2800" b="1" dirty="0" smtClean="0">
                <a:solidFill>
                  <a:schemeClr val="bg1"/>
                </a:solidFill>
              </a:rPr>
              <a:t>5. Change in plant hormones</a:t>
            </a:r>
          </a:p>
          <a:p>
            <a:pPr algn="just" eaLnBrk="1" hangingPunct="1"/>
            <a:endParaRPr lang="en-US" altLang="zh-CN" sz="3600" b="1" dirty="0" smtClean="0">
              <a:solidFill>
                <a:schemeClr val="bg1"/>
              </a:solidFill>
            </a:endParaRPr>
          </a:p>
          <a:p>
            <a:pPr algn="just" eaLnBrk="1" hangingPunct="1"/>
            <a:r>
              <a:rPr lang="en-US" altLang="zh-CN" b="1" dirty="0" smtClean="0">
                <a:solidFill>
                  <a:schemeClr val="tx2"/>
                </a:solidFill>
              </a:rPr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231043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549275"/>
            <a:ext cx="7772400" cy="5546725"/>
          </a:xfrm>
        </p:spPr>
        <p:txBody>
          <a:bodyPr/>
          <a:lstStyle/>
          <a:p>
            <a:pPr algn="l" rtl="0" eaLnBrk="1" hangingPunct="1"/>
            <a:r>
              <a:rPr lang="en-US" altLang="zh-CN" dirty="0" smtClean="0">
                <a:solidFill>
                  <a:srgbClr val="00FF00"/>
                </a:solidFill>
              </a:rPr>
              <a:t>Questions</a:t>
            </a:r>
            <a:r>
              <a:rPr lang="en-US" altLang="zh-CN" dirty="0" smtClean="0">
                <a:solidFill>
                  <a:schemeClr val="bg1"/>
                </a:solidFill>
              </a:rPr>
              <a:t>:</a:t>
            </a:r>
            <a:br>
              <a:rPr lang="en-US" altLang="zh-CN" dirty="0" smtClean="0">
                <a:solidFill>
                  <a:schemeClr val="bg1"/>
                </a:solidFill>
              </a:rPr>
            </a:br>
            <a:r>
              <a:rPr lang="en-US" altLang="zh-CN" dirty="0" smtClean="0">
                <a:solidFill>
                  <a:schemeClr val="bg1"/>
                </a:solidFill>
              </a:rPr>
              <a:t>1.How does chilling injury damage the plants in physiology and in which season does chilling injury occur frequently. </a:t>
            </a:r>
          </a:p>
          <a:p>
            <a:pPr algn="l" rtl="0" eaLnBrk="1" hangingPunct="1"/>
            <a:r>
              <a:rPr lang="en-US" altLang="zh-CN" dirty="0" smtClean="0">
                <a:solidFill>
                  <a:schemeClr val="bg1"/>
                </a:solidFill>
              </a:rPr>
              <a:t>2. Which of stresses result in water potential declination and how to do them? </a:t>
            </a:r>
          </a:p>
          <a:p>
            <a:pPr eaLnBrk="1" hangingPunct="1"/>
            <a:endParaRPr lang="en-US" altLang="zh-CN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25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04800"/>
            <a:ext cx="8229600" cy="5791200"/>
          </a:xfrm>
        </p:spPr>
        <p:txBody>
          <a:bodyPr/>
          <a:lstStyle/>
          <a:p>
            <a:pPr eaLnBrk="1" hangingPunct="1"/>
            <a:r>
              <a:rPr lang="en-US" altLang="zh-CN" b="1" dirty="0" smtClean="0">
                <a:solidFill>
                  <a:srgbClr val="FF0000"/>
                </a:solidFill>
              </a:rPr>
              <a:t>2.1.1 Mechanism of freezing (frost )injury</a:t>
            </a:r>
          </a:p>
          <a:p>
            <a:pPr algn="l" rtl="0" eaLnBrk="1" hangingPunct="1"/>
            <a:r>
              <a:rPr lang="en-US" altLang="zh-CN" b="1" dirty="0" smtClean="0">
                <a:solidFill>
                  <a:srgbClr val="FF0000"/>
                </a:solidFill>
              </a:rPr>
              <a:t>2.1.1.</a:t>
            </a:r>
            <a:r>
              <a:rPr lang="en-US" altLang="zh-CN" dirty="0" smtClean="0">
                <a:solidFill>
                  <a:srgbClr val="FF0000"/>
                </a:solidFill>
              </a:rPr>
              <a:t>1.</a:t>
            </a:r>
            <a:r>
              <a:rPr lang="en-US" altLang="zh-CN" b="1" dirty="0" smtClean="0">
                <a:solidFill>
                  <a:srgbClr val="FF0000"/>
                </a:solidFill>
              </a:rPr>
              <a:t>Freezing</a:t>
            </a:r>
            <a:r>
              <a:rPr lang="en-US" altLang="zh-CN" sz="2800" dirty="0" smtClean="0">
                <a:solidFill>
                  <a:srgbClr val="FF0000"/>
                </a:solidFill>
              </a:rPr>
              <a:t>:(intercellular and intracellular freezing)</a:t>
            </a:r>
          </a:p>
          <a:p>
            <a:pPr algn="l" rtl="0" eaLnBrk="1" hangingPunct="1"/>
            <a:r>
              <a:rPr lang="en-US" altLang="zh-CN" sz="2800" b="1" dirty="0" smtClean="0"/>
              <a:t>(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1) Intercellular freezing</a:t>
            </a:r>
            <a:endParaRPr lang="en-US" altLang="zh-CN" sz="2800" dirty="0" smtClean="0"/>
          </a:p>
        </p:txBody>
      </p:sp>
      <p:grpSp>
        <p:nvGrpSpPr>
          <p:cNvPr id="28675" name="Group 44"/>
          <p:cNvGrpSpPr>
            <a:grpSpLocks/>
          </p:cNvGrpSpPr>
          <p:nvPr/>
        </p:nvGrpSpPr>
        <p:grpSpPr bwMode="auto">
          <a:xfrm>
            <a:off x="1371600" y="2362200"/>
            <a:ext cx="6045200" cy="2590800"/>
            <a:chOff x="864" y="1776"/>
            <a:chExt cx="3808" cy="1632"/>
          </a:xfrm>
        </p:grpSpPr>
        <p:grpSp>
          <p:nvGrpSpPr>
            <p:cNvPr id="28686" name="Group 13"/>
            <p:cNvGrpSpPr>
              <a:grpSpLocks/>
            </p:cNvGrpSpPr>
            <p:nvPr/>
          </p:nvGrpSpPr>
          <p:grpSpPr bwMode="auto">
            <a:xfrm>
              <a:off x="864" y="1776"/>
              <a:ext cx="592" cy="792"/>
              <a:chOff x="864" y="1776"/>
              <a:chExt cx="592" cy="792"/>
            </a:xfrm>
          </p:grpSpPr>
          <p:sp>
            <p:nvSpPr>
              <p:cNvPr id="28714" name="Freeform 4"/>
              <p:cNvSpPr>
                <a:spLocks/>
              </p:cNvSpPr>
              <p:nvPr/>
            </p:nvSpPr>
            <p:spPr bwMode="auto">
              <a:xfrm>
                <a:off x="864" y="1776"/>
                <a:ext cx="592" cy="792"/>
              </a:xfrm>
              <a:custGeom>
                <a:avLst/>
                <a:gdLst>
                  <a:gd name="T0" fmla="*/ 240 w 592"/>
                  <a:gd name="T1" fmla="*/ 0 h 792"/>
                  <a:gd name="T2" fmla="*/ 480 w 592"/>
                  <a:gd name="T3" fmla="*/ 48 h 792"/>
                  <a:gd name="T4" fmla="*/ 576 w 592"/>
                  <a:gd name="T5" fmla="*/ 240 h 792"/>
                  <a:gd name="T6" fmla="*/ 576 w 592"/>
                  <a:gd name="T7" fmla="*/ 576 h 792"/>
                  <a:gd name="T8" fmla="*/ 480 w 592"/>
                  <a:gd name="T9" fmla="*/ 720 h 792"/>
                  <a:gd name="T10" fmla="*/ 288 w 592"/>
                  <a:gd name="T11" fmla="*/ 768 h 792"/>
                  <a:gd name="T12" fmla="*/ 144 w 592"/>
                  <a:gd name="T13" fmla="*/ 768 h 792"/>
                  <a:gd name="T14" fmla="*/ 48 w 592"/>
                  <a:gd name="T15" fmla="*/ 624 h 792"/>
                  <a:gd name="T16" fmla="*/ 0 w 592"/>
                  <a:gd name="T17" fmla="*/ 432 h 792"/>
                  <a:gd name="T18" fmla="*/ 48 w 592"/>
                  <a:gd name="T19" fmla="*/ 240 h 792"/>
                  <a:gd name="T20" fmla="*/ 48 w 592"/>
                  <a:gd name="T21" fmla="*/ 48 h 792"/>
                  <a:gd name="T22" fmla="*/ 288 w 592"/>
                  <a:gd name="T23" fmla="*/ 0 h 79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92"/>
                  <a:gd name="T37" fmla="*/ 0 h 792"/>
                  <a:gd name="T38" fmla="*/ 592 w 592"/>
                  <a:gd name="T39" fmla="*/ 792 h 79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92" h="792">
                    <a:moveTo>
                      <a:pt x="240" y="0"/>
                    </a:moveTo>
                    <a:cubicBezTo>
                      <a:pt x="332" y="4"/>
                      <a:pt x="424" y="8"/>
                      <a:pt x="480" y="48"/>
                    </a:cubicBezTo>
                    <a:cubicBezTo>
                      <a:pt x="536" y="88"/>
                      <a:pt x="560" y="152"/>
                      <a:pt x="576" y="240"/>
                    </a:cubicBezTo>
                    <a:cubicBezTo>
                      <a:pt x="592" y="328"/>
                      <a:pt x="592" y="496"/>
                      <a:pt x="576" y="576"/>
                    </a:cubicBezTo>
                    <a:cubicBezTo>
                      <a:pt x="560" y="656"/>
                      <a:pt x="528" y="688"/>
                      <a:pt x="480" y="720"/>
                    </a:cubicBezTo>
                    <a:cubicBezTo>
                      <a:pt x="432" y="752"/>
                      <a:pt x="344" y="760"/>
                      <a:pt x="288" y="768"/>
                    </a:cubicBezTo>
                    <a:cubicBezTo>
                      <a:pt x="232" y="776"/>
                      <a:pt x="184" y="792"/>
                      <a:pt x="144" y="768"/>
                    </a:cubicBezTo>
                    <a:cubicBezTo>
                      <a:pt x="104" y="744"/>
                      <a:pt x="72" y="680"/>
                      <a:pt x="48" y="624"/>
                    </a:cubicBezTo>
                    <a:cubicBezTo>
                      <a:pt x="24" y="568"/>
                      <a:pt x="0" y="496"/>
                      <a:pt x="0" y="432"/>
                    </a:cubicBezTo>
                    <a:cubicBezTo>
                      <a:pt x="0" y="368"/>
                      <a:pt x="40" y="304"/>
                      <a:pt x="48" y="240"/>
                    </a:cubicBezTo>
                    <a:cubicBezTo>
                      <a:pt x="56" y="176"/>
                      <a:pt x="8" y="88"/>
                      <a:pt x="48" y="48"/>
                    </a:cubicBezTo>
                    <a:cubicBezTo>
                      <a:pt x="88" y="8"/>
                      <a:pt x="232" y="0"/>
                      <a:pt x="288" y="0"/>
                    </a:cubicBezTo>
                  </a:path>
                </a:pathLst>
              </a:custGeom>
              <a:solidFill>
                <a:srgbClr val="339966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28715" name="Freeform 5" descr="花岗岩"/>
              <p:cNvSpPr>
                <a:spLocks/>
              </p:cNvSpPr>
              <p:nvPr/>
            </p:nvSpPr>
            <p:spPr bwMode="auto">
              <a:xfrm>
                <a:off x="896" y="1800"/>
                <a:ext cx="528" cy="744"/>
              </a:xfrm>
              <a:custGeom>
                <a:avLst/>
                <a:gdLst>
                  <a:gd name="T0" fmla="*/ 121 w 592"/>
                  <a:gd name="T1" fmla="*/ 0 h 792"/>
                  <a:gd name="T2" fmla="*/ 242 w 592"/>
                  <a:gd name="T3" fmla="*/ 33 h 792"/>
                  <a:gd name="T4" fmla="*/ 290 w 592"/>
                  <a:gd name="T5" fmla="*/ 164 h 792"/>
                  <a:gd name="T6" fmla="*/ 290 w 592"/>
                  <a:gd name="T7" fmla="*/ 395 h 792"/>
                  <a:gd name="T8" fmla="*/ 242 w 592"/>
                  <a:gd name="T9" fmla="*/ 495 h 792"/>
                  <a:gd name="T10" fmla="*/ 144 w 592"/>
                  <a:gd name="T11" fmla="*/ 527 h 792"/>
                  <a:gd name="T12" fmla="*/ 72 w 592"/>
                  <a:gd name="T13" fmla="*/ 527 h 792"/>
                  <a:gd name="T14" fmla="*/ 24 w 592"/>
                  <a:gd name="T15" fmla="*/ 429 h 792"/>
                  <a:gd name="T16" fmla="*/ 0 w 592"/>
                  <a:gd name="T17" fmla="*/ 297 h 792"/>
                  <a:gd name="T18" fmla="*/ 24 w 592"/>
                  <a:gd name="T19" fmla="*/ 164 h 792"/>
                  <a:gd name="T20" fmla="*/ 24 w 592"/>
                  <a:gd name="T21" fmla="*/ 33 h 792"/>
                  <a:gd name="T22" fmla="*/ 144 w 592"/>
                  <a:gd name="T23" fmla="*/ 0 h 79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92"/>
                  <a:gd name="T37" fmla="*/ 0 h 792"/>
                  <a:gd name="T38" fmla="*/ 592 w 592"/>
                  <a:gd name="T39" fmla="*/ 792 h 79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92" h="792">
                    <a:moveTo>
                      <a:pt x="240" y="0"/>
                    </a:moveTo>
                    <a:cubicBezTo>
                      <a:pt x="332" y="4"/>
                      <a:pt x="424" y="8"/>
                      <a:pt x="480" y="48"/>
                    </a:cubicBezTo>
                    <a:cubicBezTo>
                      <a:pt x="536" y="88"/>
                      <a:pt x="560" y="152"/>
                      <a:pt x="576" y="240"/>
                    </a:cubicBezTo>
                    <a:cubicBezTo>
                      <a:pt x="592" y="328"/>
                      <a:pt x="592" y="496"/>
                      <a:pt x="576" y="576"/>
                    </a:cubicBezTo>
                    <a:cubicBezTo>
                      <a:pt x="560" y="656"/>
                      <a:pt x="528" y="688"/>
                      <a:pt x="480" y="720"/>
                    </a:cubicBezTo>
                    <a:cubicBezTo>
                      <a:pt x="432" y="752"/>
                      <a:pt x="344" y="760"/>
                      <a:pt x="288" y="768"/>
                    </a:cubicBezTo>
                    <a:cubicBezTo>
                      <a:pt x="232" y="776"/>
                      <a:pt x="184" y="792"/>
                      <a:pt x="144" y="768"/>
                    </a:cubicBezTo>
                    <a:cubicBezTo>
                      <a:pt x="104" y="744"/>
                      <a:pt x="72" y="680"/>
                      <a:pt x="48" y="624"/>
                    </a:cubicBezTo>
                    <a:cubicBezTo>
                      <a:pt x="24" y="568"/>
                      <a:pt x="0" y="496"/>
                      <a:pt x="0" y="432"/>
                    </a:cubicBezTo>
                    <a:cubicBezTo>
                      <a:pt x="0" y="368"/>
                      <a:pt x="40" y="304"/>
                      <a:pt x="48" y="240"/>
                    </a:cubicBezTo>
                    <a:cubicBezTo>
                      <a:pt x="56" y="176"/>
                      <a:pt x="8" y="88"/>
                      <a:pt x="48" y="48"/>
                    </a:cubicBezTo>
                    <a:cubicBezTo>
                      <a:pt x="88" y="8"/>
                      <a:pt x="232" y="0"/>
                      <a:pt x="288" y="0"/>
                    </a:cubicBezTo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EG"/>
              </a:p>
            </p:txBody>
          </p:sp>
        </p:grpSp>
        <p:grpSp>
          <p:nvGrpSpPr>
            <p:cNvPr id="28687" name="Group 12"/>
            <p:cNvGrpSpPr>
              <a:grpSpLocks/>
            </p:cNvGrpSpPr>
            <p:nvPr/>
          </p:nvGrpSpPr>
          <p:grpSpPr bwMode="auto">
            <a:xfrm>
              <a:off x="3456" y="1824"/>
              <a:ext cx="592" cy="792"/>
              <a:chOff x="2496" y="1824"/>
              <a:chExt cx="592" cy="792"/>
            </a:xfrm>
          </p:grpSpPr>
          <p:sp>
            <p:nvSpPr>
              <p:cNvPr id="28711" name="Freeform 7"/>
              <p:cNvSpPr>
                <a:spLocks/>
              </p:cNvSpPr>
              <p:nvPr/>
            </p:nvSpPr>
            <p:spPr bwMode="auto">
              <a:xfrm>
                <a:off x="2496" y="1824"/>
                <a:ext cx="592" cy="792"/>
              </a:xfrm>
              <a:custGeom>
                <a:avLst/>
                <a:gdLst>
                  <a:gd name="T0" fmla="*/ 240 w 592"/>
                  <a:gd name="T1" fmla="*/ 0 h 792"/>
                  <a:gd name="T2" fmla="*/ 480 w 592"/>
                  <a:gd name="T3" fmla="*/ 48 h 792"/>
                  <a:gd name="T4" fmla="*/ 576 w 592"/>
                  <a:gd name="T5" fmla="*/ 240 h 792"/>
                  <a:gd name="T6" fmla="*/ 576 w 592"/>
                  <a:gd name="T7" fmla="*/ 576 h 792"/>
                  <a:gd name="T8" fmla="*/ 480 w 592"/>
                  <a:gd name="T9" fmla="*/ 720 h 792"/>
                  <a:gd name="T10" fmla="*/ 288 w 592"/>
                  <a:gd name="T11" fmla="*/ 768 h 792"/>
                  <a:gd name="T12" fmla="*/ 144 w 592"/>
                  <a:gd name="T13" fmla="*/ 768 h 792"/>
                  <a:gd name="T14" fmla="*/ 48 w 592"/>
                  <a:gd name="T15" fmla="*/ 624 h 792"/>
                  <a:gd name="T16" fmla="*/ 0 w 592"/>
                  <a:gd name="T17" fmla="*/ 432 h 792"/>
                  <a:gd name="T18" fmla="*/ 48 w 592"/>
                  <a:gd name="T19" fmla="*/ 240 h 792"/>
                  <a:gd name="T20" fmla="*/ 48 w 592"/>
                  <a:gd name="T21" fmla="*/ 48 h 792"/>
                  <a:gd name="T22" fmla="*/ 288 w 592"/>
                  <a:gd name="T23" fmla="*/ 0 h 79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92"/>
                  <a:gd name="T37" fmla="*/ 0 h 792"/>
                  <a:gd name="T38" fmla="*/ 592 w 592"/>
                  <a:gd name="T39" fmla="*/ 792 h 79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92" h="792">
                    <a:moveTo>
                      <a:pt x="240" y="0"/>
                    </a:moveTo>
                    <a:cubicBezTo>
                      <a:pt x="332" y="4"/>
                      <a:pt x="424" y="8"/>
                      <a:pt x="480" y="48"/>
                    </a:cubicBezTo>
                    <a:cubicBezTo>
                      <a:pt x="536" y="88"/>
                      <a:pt x="560" y="152"/>
                      <a:pt x="576" y="240"/>
                    </a:cubicBezTo>
                    <a:cubicBezTo>
                      <a:pt x="592" y="328"/>
                      <a:pt x="592" y="496"/>
                      <a:pt x="576" y="576"/>
                    </a:cubicBezTo>
                    <a:cubicBezTo>
                      <a:pt x="560" y="656"/>
                      <a:pt x="528" y="688"/>
                      <a:pt x="480" y="720"/>
                    </a:cubicBezTo>
                    <a:cubicBezTo>
                      <a:pt x="432" y="752"/>
                      <a:pt x="344" y="760"/>
                      <a:pt x="288" y="768"/>
                    </a:cubicBezTo>
                    <a:cubicBezTo>
                      <a:pt x="232" y="776"/>
                      <a:pt x="184" y="792"/>
                      <a:pt x="144" y="768"/>
                    </a:cubicBezTo>
                    <a:cubicBezTo>
                      <a:pt x="104" y="744"/>
                      <a:pt x="72" y="680"/>
                      <a:pt x="48" y="624"/>
                    </a:cubicBezTo>
                    <a:cubicBezTo>
                      <a:pt x="24" y="568"/>
                      <a:pt x="0" y="496"/>
                      <a:pt x="0" y="432"/>
                    </a:cubicBezTo>
                    <a:cubicBezTo>
                      <a:pt x="0" y="368"/>
                      <a:pt x="40" y="304"/>
                      <a:pt x="48" y="240"/>
                    </a:cubicBezTo>
                    <a:cubicBezTo>
                      <a:pt x="56" y="176"/>
                      <a:pt x="8" y="88"/>
                      <a:pt x="48" y="48"/>
                    </a:cubicBezTo>
                    <a:cubicBezTo>
                      <a:pt x="88" y="8"/>
                      <a:pt x="232" y="0"/>
                      <a:pt x="288" y="0"/>
                    </a:cubicBezTo>
                  </a:path>
                </a:pathLst>
              </a:custGeom>
              <a:solidFill>
                <a:srgbClr val="3399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28712" name="Freeform 8"/>
              <p:cNvSpPr>
                <a:spLocks/>
              </p:cNvSpPr>
              <p:nvPr/>
            </p:nvSpPr>
            <p:spPr bwMode="auto">
              <a:xfrm>
                <a:off x="2528" y="1848"/>
                <a:ext cx="528" cy="744"/>
              </a:xfrm>
              <a:custGeom>
                <a:avLst/>
                <a:gdLst>
                  <a:gd name="T0" fmla="*/ 121 w 592"/>
                  <a:gd name="T1" fmla="*/ 0 h 792"/>
                  <a:gd name="T2" fmla="*/ 242 w 592"/>
                  <a:gd name="T3" fmla="*/ 33 h 792"/>
                  <a:gd name="T4" fmla="*/ 290 w 592"/>
                  <a:gd name="T5" fmla="*/ 164 h 792"/>
                  <a:gd name="T6" fmla="*/ 290 w 592"/>
                  <a:gd name="T7" fmla="*/ 395 h 792"/>
                  <a:gd name="T8" fmla="*/ 242 w 592"/>
                  <a:gd name="T9" fmla="*/ 495 h 792"/>
                  <a:gd name="T10" fmla="*/ 144 w 592"/>
                  <a:gd name="T11" fmla="*/ 527 h 792"/>
                  <a:gd name="T12" fmla="*/ 72 w 592"/>
                  <a:gd name="T13" fmla="*/ 527 h 792"/>
                  <a:gd name="T14" fmla="*/ 24 w 592"/>
                  <a:gd name="T15" fmla="*/ 429 h 792"/>
                  <a:gd name="T16" fmla="*/ 0 w 592"/>
                  <a:gd name="T17" fmla="*/ 297 h 792"/>
                  <a:gd name="T18" fmla="*/ 24 w 592"/>
                  <a:gd name="T19" fmla="*/ 164 h 792"/>
                  <a:gd name="T20" fmla="*/ 24 w 592"/>
                  <a:gd name="T21" fmla="*/ 33 h 792"/>
                  <a:gd name="T22" fmla="*/ 144 w 592"/>
                  <a:gd name="T23" fmla="*/ 0 h 79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92"/>
                  <a:gd name="T37" fmla="*/ 0 h 792"/>
                  <a:gd name="T38" fmla="*/ 592 w 592"/>
                  <a:gd name="T39" fmla="*/ 792 h 79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92" h="792">
                    <a:moveTo>
                      <a:pt x="240" y="0"/>
                    </a:moveTo>
                    <a:cubicBezTo>
                      <a:pt x="332" y="4"/>
                      <a:pt x="424" y="8"/>
                      <a:pt x="480" y="48"/>
                    </a:cubicBezTo>
                    <a:cubicBezTo>
                      <a:pt x="536" y="88"/>
                      <a:pt x="560" y="152"/>
                      <a:pt x="576" y="240"/>
                    </a:cubicBezTo>
                    <a:cubicBezTo>
                      <a:pt x="592" y="328"/>
                      <a:pt x="592" y="496"/>
                      <a:pt x="576" y="576"/>
                    </a:cubicBezTo>
                    <a:cubicBezTo>
                      <a:pt x="560" y="656"/>
                      <a:pt x="528" y="688"/>
                      <a:pt x="480" y="720"/>
                    </a:cubicBezTo>
                    <a:cubicBezTo>
                      <a:pt x="432" y="752"/>
                      <a:pt x="344" y="760"/>
                      <a:pt x="288" y="768"/>
                    </a:cubicBezTo>
                    <a:cubicBezTo>
                      <a:pt x="232" y="776"/>
                      <a:pt x="184" y="792"/>
                      <a:pt x="144" y="768"/>
                    </a:cubicBezTo>
                    <a:cubicBezTo>
                      <a:pt x="104" y="744"/>
                      <a:pt x="72" y="680"/>
                      <a:pt x="48" y="624"/>
                    </a:cubicBezTo>
                    <a:cubicBezTo>
                      <a:pt x="24" y="568"/>
                      <a:pt x="0" y="496"/>
                      <a:pt x="0" y="432"/>
                    </a:cubicBezTo>
                    <a:cubicBezTo>
                      <a:pt x="0" y="368"/>
                      <a:pt x="40" y="304"/>
                      <a:pt x="48" y="240"/>
                    </a:cubicBezTo>
                    <a:cubicBezTo>
                      <a:pt x="56" y="176"/>
                      <a:pt x="8" y="88"/>
                      <a:pt x="48" y="48"/>
                    </a:cubicBezTo>
                    <a:cubicBezTo>
                      <a:pt x="88" y="8"/>
                      <a:pt x="232" y="0"/>
                      <a:pt x="288" y="0"/>
                    </a:cubicBezTo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28713" name="Freeform 11" descr="花岗岩"/>
              <p:cNvSpPr>
                <a:spLocks/>
              </p:cNvSpPr>
              <p:nvPr/>
            </p:nvSpPr>
            <p:spPr bwMode="auto">
              <a:xfrm>
                <a:off x="2544" y="2016"/>
                <a:ext cx="432" cy="552"/>
              </a:xfrm>
              <a:custGeom>
                <a:avLst/>
                <a:gdLst>
                  <a:gd name="T0" fmla="*/ 36 w 592"/>
                  <a:gd name="T1" fmla="*/ 0 h 792"/>
                  <a:gd name="T2" fmla="*/ 72 w 592"/>
                  <a:gd name="T3" fmla="*/ 6 h 792"/>
                  <a:gd name="T4" fmla="*/ 87 w 592"/>
                  <a:gd name="T5" fmla="*/ 27 h 792"/>
                  <a:gd name="T6" fmla="*/ 87 w 592"/>
                  <a:gd name="T7" fmla="*/ 66 h 792"/>
                  <a:gd name="T8" fmla="*/ 72 w 592"/>
                  <a:gd name="T9" fmla="*/ 82 h 792"/>
                  <a:gd name="T10" fmla="*/ 44 w 592"/>
                  <a:gd name="T11" fmla="*/ 88 h 792"/>
                  <a:gd name="T12" fmla="*/ 22 w 592"/>
                  <a:gd name="T13" fmla="*/ 88 h 792"/>
                  <a:gd name="T14" fmla="*/ 7 w 592"/>
                  <a:gd name="T15" fmla="*/ 71 h 792"/>
                  <a:gd name="T16" fmla="*/ 0 w 592"/>
                  <a:gd name="T17" fmla="*/ 49 h 792"/>
                  <a:gd name="T18" fmla="*/ 7 w 592"/>
                  <a:gd name="T19" fmla="*/ 27 h 792"/>
                  <a:gd name="T20" fmla="*/ 7 w 592"/>
                  <a:gd name="T21" fmla="*/ 6 h 792"/>
                  <a:gd name="T22" fmla="*/ 44 w 592"/>
                  <a:gd name="T23" fmla="*/ 0 h 79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92"/>
                  <a:gd name="T37" fmla="*/ 0 h 792"/>
                  <a:gd name="T38" fmla="*/ 592 w 592"/>
                  <a:gd name="T39" fmla="*/ 792 h 79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92" h="792">
                    <a:moveTo>
                      <a:pt x="240" y="0"/>
                    </a:moveTo>
                    <a:cubicBezTo>
                      <a:pt x="332" y="4"/>
                      <a:pt x="424" y="8"/>
                      <a:pt x="480" y="48"/>
                    </a:cubicBezTo>
                    <a:cubicBezTo>
                      <a:pt x="536" y="88"/>
                      <a:pt x="560" y="152"/>
                      <a:pt x="576" y="240"/>
                    </a:cubicBezTo>
                    <a:cubicBezTo>
                      <a:pt x="592" y="328"/>
                      <a:pt x="592" y="496"/>
                      <a:pt x="576" y="576"/>
                    </a:cubicBezTo>
                    <a:cubicBezTo>
                      <a:pt x="560" y="656"/>
                      <a:pt x="528" y="688"/>
                      <a:pt x="480" y="720"/>
                    </a:cubicBezTo>
                    <a:cubicBezTo>
                      <a:pt x="432" y="752"/>
                      <a:pt x="344" y="760"/>
                      <a:pt x="288" y="768"/>
                    </a:cubicBezTo>
                    <a:cubicBezTo>
                      <a:pt x="232" y="776"/>
                      <a:pt x="184" y="792"/>
                      <a:pt x="144" y="768"/>
                    </a:cubicBezTo>
                    <a:cubicBezTo>
                      <a:pt x="104" y="744"/>
                      <a:pt x="72" y="680"/>
                      <a:pt x="48" y="624"/>
                    </a:cubicBezTo>
                    <a:cubicBezTo>
                      <a:pt x="24" y="568"/>
                      <a:pt x="0" y="496"/>
                      <a:pt x="0" y="432"/>
                    </a:cubicBezTo>
                    <a:cubicBezTo>
                      <a:pt x="0" y="368"/>
                      <a:pt x="40" y="304"/>
                      <a:pt x="48" y="240"/>
                    </a:cubicBezTo>
                    <a:cubicBezTo>
                      <a:pt x="56" y="176"/>
                      <a:pt x="8" y="88"/>
                      <a:pt x="48" y="48"/>
                    </a:cubicBezTo>
                    <a:cubicBezTo>
                      <a:pt x="88" y="8"/>
                      <a:pt x="232" y="0"/>
                      <a:pt x="288" y="0"/>
                    </a:cubicBezTo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EG"/>
              </a:p>
            </p:txBody>
          </p:sp>
        </p:grpSp>
        <p:grpSp>
          <p:nvGrpSpPr>
            <p:cNvPr id="28688" name="Group 14"/>
            <p:cNvGrpSpPr>
              <a:grpSpLocks/>
            </p:cNvGrpSpPr>
            <p:nvPr/>
          </p:nvGrpSpPr>
          <p:grpSpPr bwMode="auto">
            <a:xfrm>
              <a:off x="864" y="2544"/>
              <a:ext cx="592" cy="792"/>
              <a:chOff x="864" y="1776"/>
              <a:chExt cx="592" cy="792"/>
            </a:xfrm>
          </p:grpSpPr>
          <p:sp>
            <p:nvSpPr>
              <p:cNvPr id="28709" name="Freeform 15"/>
              <p:cNvSpPr>
                <a:spLocks/>
              </p:cNvSpPr>
              <p:nvPr/>
            </p:nvSpPr>
            <p:spPr bwMode="auto">
              <a:xfrm>
                <a:off x="864" y="1776"/>
                <a:ext cx="592" cy="792"/>
              </a:xfrm>
              <a:custGeom>
                <a:avLst/>
                <a:gdLst>
                  <a:gd name="T0" fmla="*/ 240 w 592"/>
                  <a:gd name="T1" fmla="*/ 0 h 792"/>
                  <a:gd name="T2" fmla="*/ 480 w 592"/>
                  <a:gd name="T3" fmla="*/ 48 h 792"/>
                  <a:gd name="T4" fmla="*/ 576 w 592"/>
                  <a:gd name="T5" fmla="*/ 240 h 792"/>
                  <a:gd name="T6" fmla="*/ 576 w 592"/>
                  <a:gd name="T7" fmla="*/ 576 h 792"/>
                  <a:gd name="T8" fmla="*/ 480 w 592"/>
                  <a:gd name="T9" fmla="*/ 720 h 792"/>
                  <a:gd name="T10" fmla="*/ 288 w 592"/>
                  <a:gd name="T11" fmla="*/ 768 h 792"/>
                  <a:gd name="T12" fmla="*/ 144 w 592"/>
                  <a:gd name="T13" fmla="*/ 768 h 792"/>
                  <a:gd name="T14" fmla="*/ 48 w 592"/>
                  <a:gd name="T15" fmla="*/ 624 h 792"/>
                  <a:gd name="T16" fmla="*/ 0 w 592"/>
                  <a:gd name="T17" fmla="*/ 432 h 792"/>
                  <a:gd name="T18" fmla="*/ 48 w 592"/>
                  <a:gd name="T19" fmla="*/ 240 h 792"/>
                  <a:gd name="T20" fmla="*/ 48 w 592"/>
                  <a:gd name="T21" fmla="*/ 48 h 792"/>
                  <a:gd name="T22" fmla="*/ 288 w 592"/>
                  <a:gd name="T23" fmla="*/ 0 h 79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92"/>
                  <a:gd name="T37" fmla="*/ 0 h 792"/>
                  <a:gd name="T38" fmla="*/ 592 w 592"/>
                  <a:gd name="T39" fmla="*/ 792 h 79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92" h="792">
                    <a:moveTo>
                      <a:pt x="240" y="0"/>
                    </a:moveTo>
                    <a:cubicBezTo>
                      <a:pt x="332" y="4"/>
                      <a:pt x="424" y="8"/>
                      <a:pt x="480" y="48"/>
                    </a:cubicBezTo>
                    <a:cubicBezTo>
                      <a:pt x="536" y="88"/>
                      <a:pt x="560" y="152"/>
                      <a:pt x="576" y="240"/>
                    </a:cubicBezTo>
                    <a:cubicBezTo>
                      <a:pt x="592" y="328"/>
                      <a:pt x="592" y="496"/>
                      <a:pt x="576" y="576"/>
                    </a:cubicBezTo>
                    <a:cubicBezTo>
                      <a:pt x="560" y="656"/>
                      <a:pt x="528" y="688"/>
                      <a:pt x="480" y="720"/>
                    </a:cubicBezTo>
                    <a:cubicBezTo>
                      <a:pt x="432" y="752"/>
                      <a:pt x="344" y="760"/>
                      <a:pt x="288" y="768"/>
                    </a:cubicBezTo>
                    <a:cubicBezTo>
                      <a:pt x="232" y="776"/>
                      <a:pt x="184" y="792"/>
                      <a:pt x="144" y="768"/>
                    </a:cubicBezTo>
                    <a:cubicBezTo>
                      <a:pt x="104" y="744"/>
                      <a:pt x="72" y="680"/>
                      <a:pt x="48" y="624"/>
                    </a:cubicBezTo>
                    <a:cubicBezTo>
                      <a:pt x="24" y="568"/>
                      <a:pt x="0" y="496"/>
                      <a:pt x="0" y="432"/>
                    </a:cubicBezTo>
                    <a:cubicBezTo>
                      <a:pt x="0" y="368"/>
                      <a:pt x="40" y="304"/>
                      <a:pt x="48" y="240"/>
                    </a:cubicBezTo>
                    <a:cubicBezTo>
                      <a:pt x="56" y="176"/>
                      <a:pt x="8" y="88"/>
                      <a:pt x="48" y="48"/>
                    </a:cubicBezTo>
                    <a:cubicBezTo>
                      <a:pt x="88" y="8"/>
                      <a:pt x="232" y="0"/>
                      <a:pt x="288" y="0"/>
                    </a:cubicBezTo>
                  </a:path>
                </a:pathLst>
              </a:custGeom>
              <a:solidFill>
                <a:srgbClr val="339966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28710" name="Freeform 16" descr="花岗岩"/>
              <p:cNvSpPr>
                <a:spLocks/>
              </p:cNvSpPr>
              <p:nvPr/>
            </p:nvSpPr>
            <p:spPr bwMode="auto">
              <a:xfrm>
                <a:off x="896" y="1800"/>
                <a:ext cx="528" cy="744"/>
              </a:xfrm>
              <a:custGeom>
                <a:avLst/>
                <a:gdLst>
                  <a:gd name="T0" fmla="*/ 121 w 592"/>
                  <a:gd name="T1" fmla="*/ 0 h 792"/>
                  <a:gd name="T2" fmla="*/ 242 w 592"/>
                  <a:gd name="T3" fmla="*/ 33 h 792"/>
                  <a:gd name="T4" fmla="*/ 290 w 592"/>
                  <a:gd name="T5" fmla="*/ 164 h 792"/>
                  <a:gd name="T6" fmla="*/ 290 w 592"/>
                  <a:gd name="T7" fmla="*/ 395 h 792"/>
                  <a:gd name="T8" fmla="*/ 242 w 592"/>
                  <a:gd name="T9" fmla="*/ 495 h 792"/>
                  <a:gd name="T10" fmla="*/ 144 w 592"/>
                  <a:gd name="T11" fmla="*/ 527 h 792"/>
                  <a:gd name="T12" fmla="*/ 72 w 592"/>
                  <a:gd name="T13" fmla="*/ 527 h 792"/>
                  <a:gd name="T14" fmla="*/ 24 w 592"/>
                  <a:gd name="T15" fmla="*/ 429 h 792"/>
                  <a:gd name="T16" fmla="*/ 0 w 592"/>
                  <a:gd name="T17" fmla="*/ 297 h 792"/>
                  <a:gd name="T18" fmla="*/ 24 w 592"/>
                  <a:gd name="T19" fmla="*/ 164 h 792"/>
                  <a:gd name="T20" fmla="*/ 24 w 592"/>
                  <a:gd name="T21" fmla="*/ 33 h 792"/>
                  <a:gd name="T22" fmla="*/ 144 w 592"/>
                  <a:gd name="T23" fmla="*/ 0 h 79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92"/>
                  <a:gd name="T37" fmla="*/ 0 h 792"/>
                  <a:gd name="T38" fmla="*/ 592 w 592"/>
                  <a:gd name="T39" fmla="*/ 792 h 79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92" h="792">
                    <a:moveTo>
                      <a:pt x="240" y="0"/>
                    </a:moveTo>
                    <a:cubicBezTo>
                      <a:pt x="332" y="4"/>
                      <a:pt x="424" y="8"/>
                      <a:pt x="480" y="48"/>
                    </a:cubicBezTo>
                    <a:cubicBezTo>
                      <a:pt x="536" y="88"/>
                      <a:pt x="560" y="152"/>
                      <a:pt x="576" y="240"/>
                    </a:cubicBezTo>
                    <a:cubicBezTo>
                      <a:pt x="592" y="328"/>
                      <a:pt x="592" y="496"/>
                      <a:pt x="576" y="576"/>
                    </a:cubicBezTo>
                    <a:cubicBezTo>
                      <a:pt x="560" y="656"/>
                      <a:pt x="528" y="688"/>
                      <a:pt x="480" y="720"/>
                    </a:cubicBezTo>
                    <a:cubicBezTo>
                      <a:pt x="432" y="752"/>
                      <a:pt x="344" y="760"/>
                      <a:pt x="288" y="768"/>
                    </a:cubicBezTo>
                    <a:cubicBezTo>
                      <a:pt x="232" y="776"/>
                      <a:pt x="184" y="792"/>
                      <a:pt x="144" y="768"/>
                    </a:cubicBezTo>
                    <a:cubicBezTo>
                      <a:pt x="104" y="744"/>
                      <a:pt x="72" y="680"/>
                      <a:pt x="48" y="624"/>
                    </a:cubicBezTo>
                    <a:cubicBezTo>
                      <a:pt x="24" y="568"/>
                      <a:pt x="0" y="496"/>
                      <a:pt x="0" y="432"/>
                    </a:cubicBezTo>
                    <a:cubicBezTo>
                      <a:pt x="0" y="368"/>
                      <a:pt x="40" y="304"/>
                      <a:pt x="48" y="240"/>
                    </a:cubicBezTo>
                    <a:cubicBezTo>
                      <a:pt x="56" y="176"/>
                      <a:pt x="8" y="88"/>
                      <a:pt x="48" y="48"/>
                    </a:cubicBezTo>
                    <a:cubicBezTo>
                      <a:pt x="88" y="8"/>
                      <a:pt x="232" y="0"/>
                      <a:pt x="288" y="0"/>
                    </a:cubicBezTo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EG"/>
              </a:p>
            </p:txBody>
          </p:sp>
        </p:grpSp>
        <p:grpSp>
          <p:nvGrpSpPr>
            <p:cNvPr id="28689" name="Group 17"/>
            <p:cNvGrpSpPr>
              <a:grpSpLocks/>
            </p:cNvGrpSpPr>
            <p:nvPr/>
          </p:nvGrpSpPr>
          <p:grpSpPr bwMode="auto">
            <a:xfrm>
              <a:off x="1392" y="1776"/>
              <a:ext cx="592" cy="792"/>
              <a:chOff x="864" y="1776"/>
              <a:chExt cx="592" cy="792"/>
            </a:xfrm>
          </p:grpSpPr>
          <p:sp>
            <p:nvSpPr>
              <p:cNvPr id="28707" name="Freeform 18"/>
              <p:cNvSpPr>
                <a:spLocks/>
              </p:cNvSpPr>
              <p:nvPr/>
            </p:nvSpPr>
            <p:spPr bwMode="auto">
              <a:xfrm>
                <a:off x="864" y="1776"/>
                <a:ext cx="592" cy="792"/>
              </a:xfrm>
              <a:custGeom>
                <a:avLst/>
                <a:gdLst>
                  <a:gd name="T0" fmla="*/ 240 w 592"/>
                  <a:gd name="T1" fmla="*/ 0 h 792"/>
                  <a:gd name="T2" fmla="*/ 480 w 592"/>
                  <a:gd name="T3" fmla="*/ 48 h 792"/>
                  <a:gd name="T4" fmla="*/ 576 w 592"/>
                  <a:gd name="T5" fmla="*/ 240 h 792"/>
                  <a:gd name="T6" fmla="*/ 576 w 592"/>
                  <a:gd name="T7" fmla="*/ 576 h 792"/>
                  <a:gd name="T8" fmla="*/ 480 w 592"/>
                  <a:gd name="T9" fmla="*/ 720 h 792"/>
                  <a:gd name="T10" fmla="*/ 288 w 592"/>
                  <a:gd name="T11" fmla="*/ 768 h 792"/>
                  <a:gd name="T12" fmla="*/ 144 w 592"/>
                  <a:gd name="T13" fmla="*/ 768 h 792"/>
                  <a:gd name="T14" fmla="*/ 48 w 592"/>
                  <a:gd name="T15" fmla="*/ 624 h 792"/>
                  <a:gd name="T16" fmla="*/ 0 w 592"/>
                  <a:gd name="T17" fmla="*/ 432 h 792"/>
                  <a:gd name="T18" fmla="*/ 48 w 592"/>
                  <a:gd name="T19" fmla="*/ 240 h 792"/>
                  <a:gd name="T20" fmla="*/ 48 w 592"/>
                  <a:gd name="T21" fmla="*/ 48 h 792"/>
                  <a:gd name="T22" fmla="*/ 288 w 592"/>
                  <a:gd name="T23" fmla="*/ 0 h 79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92"/>
                  <a:gd name="T37" fmla="*/ 0 h 792"/>
                  <a:gd name="T38" fmla="*/ 592 w 592"/>
                  <a:gd name="T39" fmla="*/ 792 h 79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92" h="792">
                    <a:moveTo>
                      <a:pt x="240" y="0"/>
                    </a:moveTo>
                    <a:cubicBezTo>
                      <a:pt x="332" y="4"/>
                      <a:pt x="424" y="8"/>
                      <a:pt x="480" y="48"/>
                    </a:cubicBezTo>
                    <a:cubicBezTo>
                      <a:pt x="536" y="88"/>
                      <a:pt x="560" y="152"/>
                      <a:pt x="576" y="240"/>
                    </a:cubicBezTo>
                    <a:cubicBezTo>
                      <a:pt x="592" y="328"/>
                      <a:pt x="592" y="496"/>
                      <a:pt x="576" y="576"/>
                    </a:cubicBezTo>
                    <a:cubicBezTo>
                      <a:pt x="560" y="656"/>
                      <a:pt x="528" y="688"/>
                      <a:pt x="480" y="720"/>
                    </a:cubicBezTo>
                    <a:cubicBezTo>
                      <a:pt x="432" y="752"/>
                      <a:pt x="344" y="760"/>
                      <a:pt x="288" y="768"/>
                    </a:cubicBezTo>
                    <a:cubicBezTo>
                      <a:pt x="232" y="776"/>
                      <a:pt x="184" y="792"/>
                      <a:pt x="144" y="768"/>
                    </a:cubicBezTo>
                    <a:cubicBezTo>
                      <a:pt x="104" y="744"/>
                      <a:pt x="72" y="680"/>
                      <a:pt x="48" y="624"/>
                    </a:cubicBezTo>
                    <a:cubicBezTo>
                      <a:pt x="24" y="568"/>
                      <a:pt x="0" y="496"/>
                      <a:pt x="0" y="432"/>
                    </a:cubicBezTo>
                    <a:cubicBezTo>
                      <a:pt x="0" y="368"/>
                      <a:pt x="40" y="304"/>
                      <a:pt x="48" y="240"/>
                    </a:cubicBezTo>
                    <a:cubicBezTo>
                      <a:pt x="56" y="176"/>
                      <a:pt x="8" y="88"/>
                      <a:pt x="48" y="48"/>
                    </a:cubicBezTo>
                    <a:cubicBezTo>
                      <a:pt x="88" y="8"/>
                      <a:pt x="232" y="0"/>
                      <a:pt x="288" y="0"/>
                    </a:cubicBezTo>
                  </a:path>
                </a:pathLst>
              </a:custGeom>
              <a:solidFill>
                <a:srgbClr val="339966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28708" name="Freeform 19" descr="花岗岩"/>
              <p:cNvSpPr>
                <a:spLocks/>
              </p:cNvSpPr>
              <p:nvPr/>
            </p:nvSpPr>
            <p:spPr bwMode="auto">
              <a:xfrm>
                <a:off x="896" y="1800"/>
                <a:ext cx="528" cy="744"/>
              </a:xfrm>
              <a:custGeom>
                <a:avLst/>
                <a:gdLst>
                  <a:gd name="T0" fmla="*/ 121 w 592"/>
                  <a:gd name="T1" fmla="*/ 0 h 792"/>
                  <a:gd name="T2" fmla="*/ 242 w 592"/>
                  <a:gd name="T3" fmla="*/ 33 h 792"/>
                  <a:gd name="T4" fmla="*/ 290 w 592"/>
                  <a:gd name="T5" fmla="*/ 164 h 792"/>
                  <a:gd name="T6" fmla="*/ 290 w 592"/>
                  <a:gd name="T7" fmla="*/ 395 h 792"/>
                  <a:gd name="T8" fmla="*/ 242 w 592"/>
                  <a:gd name="T9" fmla="*/ 495 h 792"/>
                  <a:gd name="T10" fmla="*/ 144 w 592"/>
                  <a:gd name="T11" fmla="*/ 527 h 792"/>
                  <a:gd name="T12" fmla="*/ 72 w 592"/>
                  <a:gd name="T13" fmla="*/ 527 h 792"/>
                  <a:gd name="T14" fmla="*/ 24 w 592"/>
                  <a:gd name="T15" fmla="*/ 429 h 792"/>
                  <a:gd name="T16" fmla="*/ 0 w 592"/>
                  <a:gd name="T17" fmla="*/ 297 h 792"/>
                  <a:gd name="T18" fmla="*/ 24 w 592"/>
                  <a:gd name="T19" fmla="*/ 164 h 792"/>
                  <a:gd name="T20" fmla="*/ 24 w 592"/>
                  <a:gd name="T21" fmla="*/ 33 h 792"/>
                  <a:gd name="T22" fmla="*/ 144 w 592"/>
                  <a:gd name="T23" fmla="*/ 0 h 79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92"/>
                  <a:gd name="T37" fmla="*/ 0 h 792"/>
                  <a:gd name="T38" fmla="*/ 592 w 592"/>
                  <a:gd name="T39" fmla="*/ 792 h 79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92" h="792">
                    <a:moveTo>
                      <a:pt x="240" y="0"/>
                    </a:moveTo>
                    <a:cubicBezTo>
                      <a:pt x="332" y="4"/>
                      <a:pt x="424" y="8"/>
                      <a:pt x="480" y="48"/>
                    </a:cubicBezTo>
                    <a:cubicBezTo>
                      <a:pt x="536" y="88"/>
                      <a:pt x="560" y="152"/>
                      <a:pt x="576" y="240"/>
                    </a:cubicBezTo>
                    <a:cubicBezTo>
                      <a:pt x="592" y="328"/>
                      <a:pt x="592" y="496"/>
                      <a:pt x="576" y="576"/>
                    </a:cubicBezTo>
                    <a:cubicBezTo>
                      <a:pt x="560" y="656"/>
                      <a:pt x="528" y="688"/>
                      <a:pt x="480" y="720"/>
                    </a:cubicBezTo>
                    <a:cubicBezTo>
                      <a:pt x="432" y="752"/>
                      <a:pt x="344" y="760"/>
                      <a:pt x="288" y="768"/>
                    </a:cubicBezTo>
                    <a:cubicBezTo>
                      <a:pt x="232" y="776"/>
                      <a:pt x="184" y="792"/>
                      <a:pt x="144" y="768"/>
                    </a:cubicBezTo>
                    <a:cubicBezTo>
                      <a:pt x="104" y="744"/>
                      <a:pt x="72" y="680"/>
                      <a:pt x="48" y="624"/>
                    </a:cubicBezTo>
                    <a:cubicBezTo>
                      <a:pt x="24" y="568"/>
                      <a:pt x="0" y="496"/>
                      <a:pt x="0" y="432"/>
                    </a:cubicBezTo>
                    <a:cubicBezTo>
                      <a:pt x="0" y="368"/>
                      <a:pt x="40" y="304"/>
                      <a:pt x="48" y="240"/>
                    </a:cubicBezTo>
                    <a:cubicBezTo>
                      <a:pt x="56" y="176"/>
                      <a:pt x="8" y="88"/>
                      <a:pt x="48" y="48"/>
                    </a:cubicBezTo>
                    <a:cubicBezTo>
                      <a:pt x="88" y="8"/>
                      <a:pt x="232" y="0"/>
                      <a:pt x="288" y="0"/>
                    </a:cubicBezTo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EG"/>
              </a:p>
            </p:txBody>
          </p:sp>
        </p:grpSp>
        <p:grpSp>
          <p:nvGrpSpPr>
            <p:cNvPr id="28690" name="Group 20"/>
            <p:cNvGrpSpPr>
              <a:grpSpLocks/>
            </p:cNvGrpSpPr>
            <p:nvPr/>
          </p:nvGrpSpPr>
          <p:grpSpPr bwMode="auto">
            <a:xfrm>
              <a:off x="1392" y="2544"/>
              <a:ext cx="592" cy="792"/>
              <a:chOff x="864" y="1776"/>
              <a:chExt cx="592" cy="792"/>
            </a:xfrm>
          </p:grpSpPr>
          <p:sp>
            <p:nvSpPr>
              <p:cNvPr id="28705" name="Freeform 21"/>
              <p:cNvSpPr>
                <a:spLocks/>
              </p:cNvSpPr>
              <p:nvPr/>
            </p:nvSpPr>
            <p:spPr bwMode="auto">
              <a:xfrm>
                <a:off x="864" y="1776"/>
                <a:ext cx="592" cy="792"/>
              </a:xfrm>
              <a:custGeom>
                <a:avLst/>
                <a:gdLst>
                  <a:gd name="T0" fmla="*/ 240 w 592"/>
                  <a:gd name="T1" fmla="*/ 0 h 792"/>
                  <a:gd name="T2" fmla="*/ 480 w 592"/>
                  <a:gd name="T3" fmla="*/ 48 h 792"/>
                  <a:gd name="T4" fmla="*/ 576 w 592"/>
                  <a:gd name="T5" fmla="*/ 240 h 792"/>
                  <a:gd name="T6" fmla="*/ 576 w 592"/>
                  <a:gd name="T7" fmla="*/ 576 h 792"/>
                  <a:gd name="T8" fmla="*/ 480 w 592"/>
                  <a:gd name="T9" fmla="*/ 720 h 792"/>
                  <a:gd name="T10" fmla="*/ 288 w 592"/>
                  <a:gd name="T11" fmla="*/ 768 h 792"/>
                  <a:gd name="T12" fmla="*/ 144 w 592"/>
                  <a:gd name="T13" fmla="*/ 768 h 792"/>
                  <a:gd name="T14" fmla="*/ 48 w 592"/>
                  <a:gd name="T15" fmla="*/ 624 h 792"/>
                  <a:gd name="T16" fmla="*/ 0 w 592"/>
                  <a:gd name="T17" fmla="*/ 432 h 792"/>
                  <a:gd name="T18" fmla="*/ 48 w 592"/>
                  <a:gd name="T19" fmla="*/ 240 h 792"/>
                  <a:gd name="T20" fmla="*/ 48 w 592"/>
                  <a:gd name="T21" fmla="*/ 48 h 792"/>
                  <a:gd name="T22" fmla="*/ 288 w 592"/>
                  <a:gd name="T23" fmla="*/ 0 h 79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92"/>
                  <a:gd name="T37" fmla="*/ 0 h 792"/>
                  <a:gd name="T38" fmla="*/ 592 w 592"/>
                  <a:gd name="T39" fmla="*/ 792 h 79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92" h="792">
                    <a:moveTo>
                      <a:pt x="240" y="0"/>
                    </a:moveTo>
                    <a:cubicBezTo>
                      <a:pt x="332" y="4"/>
                      <a:pt x="424" y="8"/>
                      <a:pt x="480" y="48"/>
                    </a:cubicBezTo>
                    <a:cubicBezTo>
                      <a:pt x="536" y="88"/>
                      <a:pt x="560" y="152"/>
                      <a:pt x="576" y="240"/>
                    </a:cubicBezTo>
                    <a:cubicBezTo>
                      <a:pt x="592" y="328"/>
                      <a:pt x="592" y="496"/>
                      <a:pt x="576" y="576"/>
                    </a:cubicBezTo>
                    <a:cubicBezTo>
                      <a:pt x="560" y="656"/>
                      <a:pt x="528" y="688"/>
                      <a:pt x="480" y="720"/>
                    </a:cubicBezTo>
                    <a:cubicBezTo>
                      <a:pt x="432" y="752"/>
                      <a:pt x="344" y="760"/>
                      <a:pt x="288" y="768"/>
                    </a:cubicBezTo>
                    <a:cubicBezTo>
                      <a:pt x="232" y="776"/>
                      <a:pt x="184" y="792"/>
                      <a:pt x="144" y="768"/>
                    </a:cubicBezTo>
                    <a:cubicBezTo>
                      <a:pt x="104" y="744"/>
                      <a:pt x="72" y="680"/>
                      <a:pt x="48" y="624"/>
                    </a:cubicBezTo>
                    <a:cubicBezTo>
                      <a:pt x="24" y="568"/>
                      <a:pt x="0" y="496"/>
                      <a:pt x="0" y="432"/>
                    </a:cubicBezTo>
                    <a:cubicBezTo>
                      <a:pt x="0" y="368"/>
                      <a:pt x="40" y="304"/>
                      <a:pt x="48" y="240"/>
                    </a:cubicBezTo>
                    <a:cubicBezTo>
                      <a:pt x="56" y="176"/>
                      <a:pt x="8" y="88"/>
                      <a:pt x="48" y="48"/>
                    </a:cubicBezTo>
                    <a:cubicBezTo>
                      <a:pt x="88" y="8"/>
                      <a:pt x="232" y="0"/>
                      <a:pt x="288" y="0"/>
                    </a:cubicBezTo>
                  </a:path>
                </a:pathLst>
              </a:custGeom>
              <a:solidFill>
                <a:srgbClr val="339966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28706" name="Freeform 22" descr="花岗岩"/>
              <p:cNvSpPr>
                <a:spLocks/>
              </p:cNvSpPr>
              <p:nvPr/>
            </p:nvSpPr>
            <p:spPr bwMode="auto">
              <a:xfrm>
                <a:off x="896" y="1800"/>
                <a:ext cx="528" cy="744"/>
              </a:xfrm>
              <a:custGeom>
                <a:avLst/>
                <a:gdLst>
                  <a:gd name="T0" fmla="*/ 121 w 592"/>
                  <a:gd name="T1" fmla="*/ 0 h 792"/>
                  <a:gd name="T2" fmla="*/ 242 w 592"/>
                  <a:gd name="T3" fmla="*/ 33 h 792"/>
                  <a:gd name="T4" fmla="*/ 290 w 592"/>
                  <a:gd name="T5" fmla="*/ 164 h 792"/>
                  <a:gd name="T6" fmla="*/ 290 w 592"/>
                  <a:gd name="T7" fmla="*/ 395 h 792"/>
                  <a:gd name="T8" fmla="*/ 242 w 592"/>
                  <a:gd name="T9" fmla="*/ 495 h 792"/>
                  <a:gd name="T10" fmla="*/ 144 w 592"/>
                  <a:gd name="T11" fmla="*/ 527 h 792"/>
                  <a:gd name="T12" fmla="*/ 72 w 592"/>
                  <a:gd name="T13" fmla="*/ 527 h 792"/>
                  <a:gd name="T14" fmla="*/ 24 w 592"/>
                  <a:gd name="T15" fmla="*/ 429 h 792"/>
                  <a:gd name="T16" fmla="*/ 0 w 592"/>
                  <a:gd name="T17" fmla="*/ 297 h 792"/>
                  <a:gd name="T18" fmla="*/ 24 w 592"/>
                  <a:gd name="T19" fmla="*/ 164 h 792"/>
                  <a:gd name="T20" fmla="*/ 24 w 592"/>
                  <a:gd name="T21" fmla="*/ 33 h 792"/>
                  <a:gd name="T22" fmla="*/ 144 w 592"/>
                  <a:gd name="T23" fmla="*/ 0 h 79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92"/>
                  <a:gd name="T37" fmla="*/ 0 h 792"/>
                  <a:gd name="T38" fmla="*/ 592 w 592"/>
                  <a:gd name="T39" fmla="*/ 792 h 79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92" h="792">
                    <a:moveTo>
                      <a:pt x="240" y="0"/>
                    </a:moveTo>
                    <a:cubicBezTo>
                      <a:pt x="332" y="4"/>
                      <a:pt x="424" y="8"/>
                      <a:pt x="480" y="48"/>
                    </a:cubicBezTo>
                    <a:cubicBezTo>
                      <a:pt x="536" y="88"/>
                      <a:pt x="560" y="152"/>
                      <a:pt x="576" y="240"/>
                    </a:cubicBezTo>
                    <a:cubicBezTo>
                      <a:pt x="592" y="328"/>
                      <a:pt x="592" y="496"/>
                      <a:pt x="576" y="576"/>
                    </a:cubicBezTo>
                    <a:cubicBezTo>
                      <a:pt x="560" y="656"/>
                      <a:pt x="528" y="688"/>
                      <a:pt x="480" y="720"/>
                    </a:cubicBezTo>
                    <a:cubicBezTo>
                      <a:pt x="432" y="752"/>
                      <a:pt x="344" y="760"/>
                      <a:pt x="288" y="768"/>
                    </a:cubicBezTo>
                    <a:cubicBezTo>
                      <a:pt x="232" y="776"/>
                      <a:pt x="184" y="792"/>
                      <a:pt x="144" y="768"/>
                    </a:cubicBezTo>
                    <a:cubicBezTo>
                      <a:pt x="104" y="744"/>
                      <a:pt x="72" y="680"/>
                      <a:pt x="48" y="624"/>
                    </a:cubicBezTo>
                    <a:cubicBezTo>
                      <a:pt x="24" y="568"/>
                      <a:pt x="0" y="496"/>
                      <a:pt x="0" y="432"/>
                    </a:cubicBezTo>
                    <a:cubicBezTo>
                      <a:pt x="0" y="368"/>
                      <a:pt x="40" y="304"/>
                      <a:pt x="48" y="240"/>
                    </a:cubicBezTo>
                    <a:cubicBezTo>
                      <a:pt x="56" y="176"/>
                      <a:pt x="8" y="88"/>
                      <a:pt x="48" y="48"/>
                    </a:cubicBezTo>
                    <a:cubicBezTo>
                      <a:pt x="88" y="8"/>
                      <a:pt x="232" y="0"/>
                      <a:pt x="288" y="0"/>
                    </a:cubicBezTo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EG"/>
              </a:p>
            </p:txBody>
          </p:sp>
        </p:grpSp>
        <p:grpSp>
          <p:nvGrpSpPr>
            <p:cNvPr id="28691" name="Group 29"/>
            <p:cNvGrpSpPr>
              <a:grpSpLocks/>
            </p:cNvGrpSpPr>
            <p:nvPr/>
          </p:nvGrpSpPr>
          <p:grpSpPr bwMode="auto">
            <a:xfrm rot="10800000">
              <a:off x="4080" y="2544"/>
              <a:ext cx="592" cy="792"/>
              <a:chOff x="2496" y="1824"/>
              <a:chExt cx="592" cy="792"/>
            </a:xfrm>
          </p:grpSpPr>
          <p:sp>
            <p:nvSpPr>
              <p:cNvPr id="28702" name="Freeform 30"/>
              <p:cNvSpPr>
                <a:spLocks/>
              </p:cNvSpPr>
              <p:nvPr/>
            </p:nvSpPr>
            <p:spPr bwMode="auto">
              <a:xfrm>
                <a:off x="2496" y="1824"/>
                <a:ext cx="592" cy="792"/>
              </a:xfrm>
              <a:custGeom>
                <a:avLst/>
                <a:gdLst>
                  <a:gd name="T0" fmla="*/ 240 w 592"/>
                  <a:gd name="T1" fmla="*/ 0 h 792"/>
                  <a:gd name="T2" fmla="*/ 480 w 592"/>
                  <a:gd name="T3" fmla="*/ 48 h 792"/>
                  <a:gd name="T4" fmla="*/ 576 w 592"/>
                  <a:gd name="T5" fmla="*/ 240 h 792"/>
                  <a:gd name="T6" fmla="*/ 576 w 592"/>
                  <a:gd name="T7" fmla="*/ 576 h 792"/>
                  <a:gd name="T8" fmla="*/ 480 w 592"/>
                  <a:gd name="T9" fmla="*/ 720 h 792"/>
                  <a:gd name="T10" fmla="*/ 288 w 592"/>
                  <a:gd name="T11" fmla="*/ 768 h 792"/>
                  <a:gd name="T12" fmla="*/ 144 w 592"/>
                  <a:gd name="T13" fmla="*/ 768 h 792"/>
                  <a:gd name="T14" fmla="*/ 48 w 592"/>
                  <a:gd name="T15" fmla="*/ 624 h 792"/>
                  <a:gd name="T16" fmla="*/ 0 w 592"/>
                  <a:gd name="T17" fmla="*/ 432 h 792"/>
                  <a:gd name="T18" fmla="*/ 48 w 592"/>
                  <a:gd name="T19" fmla="*/ 240 h 792"/>
                  <a:gd name="T20" fmla="*/ 48 w 592"/>
                  <a:gd name="T21" fmla="*/ 48 h 792"/>
                  <a:gd name="T22" fmla="*/ 288 w 592"/>
                  <a:gd name="T23" fmla="*/ 0 h 79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92"/>
                  <a:gd name="T37" fmla="*/ 0 h 792"/>
                  <a:gd name="T38" fmla="*/ 592 w 592"/>
                  <a:gd name="T39" fmla="*/ 792 h 79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92" h="792">
                    <a:moveTo>
                      <a:pt x="240" y="0"/>
                    </a:moveTo>
                    <a:cubicBezTo>
                      <a:pt x="332" y="4"/>
                      <a:pt x="424" y="8"/>
                      <a:pt x="480" y="48"/>
                    </a:cubicBezTo>
                    <a:cubicBezTo>
                      <a:pt x="536" y="88"/>
                      <a:pt x="560" y="152"/>
                      <a:pt x="576" y="240"/>
                    </a:cubicBezTo>
                    <a:cubicBezTo>
                      <a:pt x="592" y="328"/>
                      <a:pt x="592" y="496"/>
                      <a:pt x="576" y="576"/>
                    </a:cubicBezTo>
                    <a:cubicBezTo>
                      <a:pt x="560" y="656"/>
                      <a:pt x="528" y="688"/>
                      <a:pt x="480" y="720"/>
                    </a:cubicBezTo>
                    <a:cubicBezTo>
                      <a:pt x="432" y="752"/>
                      <a:pt x="344" y="760"/>
                      <a:pt x="288" y="768"/>
                    </a:cubicBezTo>
                    <a:cubicBezTo>
                      <a:pt x="232" y="776"/>
                      <a:pt x="184" y="792"/>
                      <a:pt x="144" y="768"/>
                    </a:cubicBezTo>
                    <a:cubicBezTo>
                      <a:pt x="104" y="744"/>
                      <a:pt x="72" y="680"/>
                      <a:pt x="48" y="624"/>
                    </a:cubicBezTo>
                    <a:cubicBezTo>
                      <a:pt x="24" y="568"/>
                      <a:pt x="0" y="496"/>
                      <a:pt x="0" y="432"/>
                    </a:cubicBezTo>
                    <a:cubicBezTo>
                      <a:pt x="0" y="368"/>
                      <a:pt x="40" y="304"/>
                      <a:pt x="48" y="240"/>
                    </a:cubicBezTo>
                    <a:cubicBezTo>
                      <a:pt x="56" y="176"/>
                      <a:pt x="8" y="88"/>
                      <a:pt x="48" y="48"/>
                    </a:cubicBezTo>
                    <a:cubicBezTo>
                      <a:pt x="88" y="8"/>
                      <a:pt x="232" y="0"/>
                      <a:pt x="288" y="0"/>
                    </a:cubicBezTo>
                  </a:path>
                </a:pathLst>
              </a:custGeom>
              <a:solidFill>
                <a:srgbClr val="3399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28703" name="Freeform 31"/>
              <p:cNvSpPr>
                <a:spLocks/>
              </p:cNvSpPr>
              <p:nvPr/>
            </p:nvSpPr>
            <p:spPr bwMode="auto">
              <a:xfrm>
                <a:off x="2528" y="1848"/>
                <a:ext cx="528" cy="744"/>
              </a:xfrm>
              <a:custGeom>
                <a:avLst/>
                <a:gdLst>
                  <a:gd name="T0" fmla="*/ 121 w 592"/>
                  <a:gd name="T1" fmla="*/ 0 h 792"/>
                  <a:gd name="T2" fmla="*/ 242 w 592"/>
                  <a:gd name="T3" fmla="*/ 33 h 792"/>
                  <a:gd name="T4" fmla="*/ 290 w 592"/>
                  <a:gd name="T5" fmla="*/ 164 h 792"/>
                  <a:gd name="T6" fmla="*/ 290 w 592"/>
                  <a:gd name="T7" fmla="*/ 395 h 792"/>
                  <a:gd name="T8" fmla="*/ 242 w 592"/>
                  <a:gd name="T9" fmla="*/ 495 h 792"/>
                  <a:gd name="T10" fmla="*/ 144 w 592"/>
                  <a:gd name="T11" fmla="*/ 527 h 792"/>
                  <a:gd name="T12" fmla="*/ 72 w 592"/>
                  <a:gd name="T13" fmla="*/ 527 h 792"/>
                  <a:gd name="T14" fmla="*/ 24 w 592"/>
                  <a:gd name="T15" fmla="*/ 429 h 792"/>
                  <a:gd name="T16" fmla="*/ 0 w 592"/>
                  <a:gd name="T17" fmla="*/ 297 h 792"/>
                  <a:gd name="T18" fmla="*/ 24 w 592"/>
                  <a:gd name="T19" fmla="*/ 164 h 792"/>
                  <a:gd name="T20" fmla="*/ 24 w 592"/>
                  <a:gd name="T21" fmla="*/ 33 h 792"/>
                  <a:gd name="T22" fmla="*/ 144 w 592"/>
                  <a:gd name="T23" fmla="*/ 0 h 79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92"/>
                  <a:gd name="T37" fmla="*/ 0 h 792"/>
                  <a:gd name="T38" fmla="*/ 592 w 592"/>
                  <a:gd name="T39" fmla="*/ 792 h 79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92" h="792">
                    <a:moveTo>
                      <a:pt x="240" y="0"/>
                    </a:moveTo>
                    <a:cubicBezTo>
                      <a:pt x="332" y="4"/>
                      <a:pt x="424" y="8"/>
                      <a:pt x="480" y="48"/>
                    </a:cubicBezTo>
                    <a:cubicBezTo>
                      <a:pt x="536" y="88"/>
                      <a:pt x="560" y="152"/>
                      <a:pt x="576" y="240"/>
                    </a:cubicBezTo>
                    <a:cubicBezTo>
                      <a:pt x="592" y="328"/>
                      <a:pt x="592" y="496"/>
                      <a:pt x="576" y="576"/>
                    </a:cubicBezTo>
                    <a:cubicBezTo>
                      <a:pt x="560" y="656"/>
                      <a:pt x="528" y="688"/>
                      <a:pt x="480" y="720"/>
                    </a:cubicBezTo>
                    <a:cubicBezTo>
                      <a:pt x="432" y="752"/>
                      <a:pt x="344" y="760"/>
                      <a:pt x="288" y="768"/>
                    </a:cubicBezTo>
                    <a:cubicBezTo>
                      <a:pt x="232" y="776"/>
                      <a:pt x="184" y="792"/>
                      <a:pt x="144" y="768"/>
                    </a:cubicBezTo>
                    <a:cubicBezTo>
                      <a:pt x="104" y="744"/>
                      <a:pt x="72" y="680"/>
                      <a:pt x="48" y="624"/>
                    </a:cubicBezTo>
                    <a:cubicBezTo>
                      <a:pt x="24" y="568"/>
                      <a:pt x="0" y="496"/>
                      <a:pt x="0" y="432"/>
                    </a:cubicBezTo>
                    <a:cubicBezTo>
                      <a:pt x="0" y="368"/>
                      <a:pt x="40" y="304"/>
                      <a:pt x="48" y="240"/>
                    </a:cubicBezTo>
                    <a:cubicBezTo>
                      <a:pt x="56" y="176"/>
                      <a:pt x="8" y="88"/>
                      <a:pt x="48" y="48"/>
                    </a:cubicBezTo>
                    <a:cubicBezTo>
                      <a:pt x="88" y="8"/>
                      <a:pt x="232" y="0"/>
                      <a:pt x="288" y="0"/>
                    </a:cubicBezTo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28704" name="Freeform 32" descr="花岗岩"/>
              <p:cNvSpPr>
                <a:spLocks/>
              </p:cNvSpPr>
              <p:nvPr/>
            </p:nvSpPr>
            <p:spPr bwMode="auto">
              <a:xfrm>
                <a:off x="2544" y="2016"/>
                <a:ext cx="432" cy="552"/>
              </a:xfrm>
              <a:custGeom>
                <a:avLst/>
                <a:gdLst>
                  <a:gd name="T0" fmla="*/ 36 w 592"/>
                  <a:gd name="T1" fmla="*/ 0 h 792"/>
                  <a:gd name="T2" fmla="*/ 72 w 592"/>
                  <a:gd name="T3" fmla="*/ 6 h 792"/>
                  <a:gd name="T4" fmla="*/ 87 w 592"/>
                  <a:gd name="T5" fmla="*/ 27 h 792"/>
                  <a:gd name="T6" fmla="*/ 87 w 592"/>
                  <a:gd name="T7" fmla="*/ 66 h 792"/>
                  <a:gd name="T8" fmla="*/ 72 w 592"/>
                  <a:gd name="T9" fmla="*/ 82 h 792"/>
                  <a:gd name="T10" fmla="*/ 44 w 592"/>
                  <a:gd name="T11" fmla="*/ 88 h 792"/>
                  <a:gd name="T12" fmla="*/ 22 w 592"/>
                  <a:gd name="T13" fmla="*/ 88 h 792"/>
                  <a:gd name="T14" fmla="*/ 7 w 592"/>
                  <a:gd name="T15" fmla="*/ 71 h 792"/>
                  <a:gd name="T16" fmla="*/ 0 w 592"/>
                  <a:gd name="T17" fmla="*/ 49 h 792"/>
                  <a:gd name="T18" fmla="*/ 7 w 592"/>
                  <a:gd name="T19" fmla="*/ 27 h 792"/>
                  <a:gd name="T20" fmla="*/ 7 w 592"/>
                  <a:gd name="T21" fmla="*/ 6 h 792"/>
                  <a:gd name="T22" fmla="*/ 44 w 592"/>
                  <a:gd name="T23" fmla="*/ 0 h 79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92"/>
                  <a:gd name="T37" fmla="*/ 0 h 792"/>
                  <a:gd name="T38" fmla="*/ 592 w 592"/>
                  <a:gd name="T39" fmla="*/ 792 h 79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92" h="792">
                    <a:moveTo>
                      <a:pt x="240" y="0"/>
                    </a:moveTo>
                    <a:cubicBezTo>
                      <a:pt x="332" y="4"/>
                      <a:pt x="424" y="8"/>
                      <a:pt x="480" y="48"/>
                    </a:cubicBezTo>
                    <a:cubicBezTo>
                      <a:pt x="536" y="88"/>
                      <a:pt x="560" y="152"/>
                      <a:pt x="576" y="240"/>
                    </a:cubicBezTo>
                    <a:cubicBezTo>
                      <a:pt x="592" y="328"/>
                      <a:pt x="592" y="496"/>
                      <a:pt x="576" y="576"/>
                    </a:cubicBezTo>
                    <a:cubicBezTo>
                      <a:pt x="560" y="656"/>
                      <a:pt x="528" y="688"/>
                      <a:pt x="480" y="720"/>
                    </a:cubicBezTo>
                    <a:cubicBezTo>
                      <a:pt x="432" y="752"/>
                      <a:pt x="344" y="760"/>
                      <a:pt x="288" y="768"/>
                    </a:cubicBezTo>
                    <a:cubicBezTo>
                      <a:pt x="232" y="776"/>
                      <a:pt x="184" y="792"/>
                      <a:pt x="144" y="768"/>
                    </a:cubicBezTo>
                    <a:cubicBezTo>
                      <a:pt x="104" y="744"/>
                      <a:pt x="72" y="680"/>
                      <a:pt x="48" y="624"/>
                    </a:cubicBezTo>
                    <a:cubicBezTo>
                      <a:pt x="24" y="568"/>
                      <a:pt x="0" y="496"/>
                      <a:pt x="0" y="432"/>
                    </a:cubicBezTo>
                    <a:cubicBezTo>
                      <a:pt x="0" y="368"/>
                      <a:pt x="40" y="304"/>
                      <a:pt x="48" y="240"/>
                    </a:cubicBezTo>
                    <a:cubicBezTo>
                      <a:pt x="56" y="176"/>
                      <a:pt x="8" y="88"/>
                      <a:pt x="48" y="48"/>
                    </a:cubicBezTo>
                    <a:cubicBezTo>
                      <a:pt x="88" y="8"/>
                      <a:pt x="232" y="0"/>
                      <a:pt x="288" y="0"/>
                    </a:cubicBezTo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EG"/>
              </a:p>
            </p:txBody>
          </p:sp>
        </p:grpSp>
        <p:grpSp>
          <p:nvGrpSpPr>
            <p:cNvPr id="28692" name="Group 33"/>
            <p:cNvGrpSpPr>
              <a:grpSpLocks/>
            </p:cNvGrpSpPr>
            <p:nvPr/>
          </p:nvGrpSpPr>
          <p:grpSpPr bwMode="auto">
            <a:xfrm rot="10673598">
              <a:off x="4064" y="1776"/>
              <a:ext cx="592" cy="792"/>
              <a:chOff x="2496" y="1824"/>
              <a:chExt cx="592" cy="792"/>
            </a:xfrm>
          </p:grpSpPr>
          <p:sp>
            <p:nvSpPr>
              <p:cNvPr id="28699" name="Freeform 34"/>
              <p:cNvSpPr>
                <a:spLocks/>
              </p:cNvSpPr>
              <p:nvPr/>
            </p:nvSpPr>
            <p:spPr bwMode="auto">
              <a:xfrm>
                <a:off x="2496" y="1824"/>
                <a:ext cx="592" cy="792"/>
              </a:xfrm>
              <a:custGeom>
                <a:avLst/>
                <a:gdLst>
                  <a:gd name="T0" fmla="*/ 240 w 592"/>
                  <a:gd name="T1" fmla="*/ 0 h 792"/>
                  <a:gd name="T2" fmla="*/ 480 w 592"/>
                  <a:gd name="T3" fmla="*/ 48 h 792"/>
                  <a:gd name="T4" fmla="*/ 576 w 592"/>
                  <a:gd name="T5" fmla="*/ 240 h 792"/>
                  <a:gd name="T6" fmla="*/ 576 w 592"/>
                  <a:gd name="T7" fmla="*/ 576 h 792"/>
                  <a:gd name="T8" fmla="*/ 480 w 592"/>
                  <a:gd name="T9" fmla="*/ 720 h 792"/>
                  <a:gd name="T10" fmla="*/ 288 w 592"/>
                  <a:gd name="T11" fmla="*/ 768 h 792"/>
                  <a:gd name="T12" fmla="*/ 144 w 592"/>
                  <a:gd name="T13" fmla="*/ 768 h 792"/>
                  <a:gd name="T14" fmla="*/ 48 w 592"/>
                  <a:gd name="T15" fmla="*/ 624 h 792"/>
                  <a:gd name="T16" fmla="*/ 0 w 592"/>
                  <a:gd name="T17" fmla="*/ 432 h 792"/>
                  <a:gd name="T18" fmla="*/ 48 w 592"/>
                  <a:gd name="T19" fmla="*/ 240 h 792"/>
                  <a:gd name="T20" fmla="*/ 48 w 592"/>
                  <a:gd name="T21" fmla="*/ 48 h 792"/>
                  <a:gd name="T22" fmla="*/ 288 w 592"/>
                  <a:gd name="T23" fmla="*/ 0 h 79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92"/>
                  <a:gd name="T37" fmla="*/ 0 h 792"/>
                  <a:gd name="T38" fmla="*/ 592 w 592"/>
                  <a:gd name="T39" fmla="*/ 792 h 79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92" h="792">
                    <a:moveTo>
                      <a:pt x="240" y="0"/>
                    </a:moveTo>
                    <a:cubicBezTo>
                      <a:pt x="332" y="4"/>
                      <a:pt x="424" y="8"/>
                      <a:pt x="480" y="48"/>
                    </a:cubicBezTo>
                    <a:cubicBezTo>
                      <a:pt x="536" y="88"/>
                      <a:pt x="560" y="152"/>
                      <a:pt x="576" y="240"/>
                    </a:cubicBezTo>
                    <a:cubicBezTo>
                      <a:pt x="592" y="328"/>
                      <a:pt x="592" y="496"/>
                      <a:pt x="576" y="576"/>
                    </a:cubicBezTo>
                    <a:cubicBezTo>
                      <a:pt x="560" y="656"/>
                      <a:pt x="528" y="688"/>
                      <a:pt x="480" y="720"/>
                    </a:cubicBezTo>
                    <a:cubicBezTo>
                      <a:pt x="432" y="752"/>
                      <a:pt x="344" y="760"/>
                      <a:pt x="288" y="768"/>
                    </a:cubicBezTo>
                    <a:cubicBezTo>
                      <a:pt x="232" y="776"/>
                      <a:pt x="184" y="792"/>
                      <a:pt x="144" y="768"/>
                    </a:cubicBezTo>
                    <a:cubicBezTo>
                      <a:pt x="104" y="744"/>
                      <a:pt x="72" y="680"/>
                      <a:pt x="48" y="624"/>
                    </a:cubicBezTo>
                    <a:cubicBezTo>
                      <a:pt x="24" y="568"/>
                      <a:pt x="0" y="496"/>
                      <a:pt x="0" y="432"/>
                    </a:cubicBezTo>
                    <a:cubicBezTo>
                      <a:pt x="0" y="368"/>
                      <a:pt x="40" y="304"/>
                      <a:pt x="48" y="240"/>
                    </a:cubicBezTo>
                    <a:cubicBezTo>
                      <a:pt x="56" y="176"/>
                      <a:pt x="8" y="88"/>
                      <a:pt x="48" y="48"/>
                    </a:cubicBezTo>
                    <a:cubicBezTo>
                      <a:pt x="88" y="8"/>
                      <a:pt x="232" y="0"/>
                      <a:pt x="288" y="0"/>
                    </a:cubicBezTo>
                  </a:path>
                </a:pathLst>
              </a:custGeom>
              <a:solidFill>
                <a:srgbClr val="3399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28700" name="Freeform 35"/>
              <p:cNvSpPr>
                <a:spLocks/>
              </p:cNvSpPr>
              <p:nvPr/>
            </p:nvSpPr>
            <p:spPr bwMode="auto">
              <a:xfrm>
                <a:off x="2528" y="1848"/>
                <a:ext cx="528" cy="744"/>
              </a:xfrm>
              <a:custGeom>
                <a:avLst/>
                <a:gdLst>
                  <a:gd name="T0" fmla="*/ 121 w 592"/>
                  <a:gd name="T1" fmla="*/ 0 h 792"/>
                  <a:gd name="T2" fmla="*/ 242 w 592"/>
                  <a:gd name="T3" fmla="*/ 33 h 792"/>
                  <a:gd name="T4" fmla="*/ 290 w 592"/>
                  <a:gd name="T5" fmla="*/ 164 h 792"/>
                  <a:gd name="T6" fmla="*/ 290 w 592"/>
                  <a:gd name="T7" fmla="*/ 395 h 792"/>
                  <a:gd name="T8" fmla="*/ 242 w 592"/>
                  <a:gd name="T9" fmla="*/ 495 h 792"/>
                  <a:gd name="T10" fmla="*/ 144 w 592"/>
                  <a:gd name="T11" fmla="*/ 527 h 792"/>
                  <a:gd name="T12" fmla="*/ 72 w 592"/>
                  <a:gd name="T13" fmla="*/ 527 h 792"/>
                  <a:gd name="T14" fmla="*/ 24 w 592"/>
                  <a:gd name="T15" fmla="*/ 429 h 792"/>
                  <a:gd name="T16" fmla="*/ 0 w 592"/>
                  <a:gd name="T17" fmla="*/ 297 h 792"/>
                  <a:gd name="T18" fmla="*/ 24 w 592"/>
                  <a:gd name="T19" fmla="*/ 164 h 792"/>
                  <a:gd name="T20" fmla="*/ 24 w 592"/>
                  <a:gd name="T21" fmla="*/ 33 h 792"/>
                  <a:gd name="T22" fmla="*/ 144 w 592"/>
                  <a:gd name="T23" fmla="*/ 0 h 79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92"/>
                  <a:gd name="T37" fmla="*/ 0 h 792"/>
                  <a:gd name="T38" fmla="*/ 592 w 592"/>
                  <a:gd name="T39" fmla="*/ 792 h 79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92" h="792">
                    <a:moveTo>
                      <a:pt x="240" y="0"/>
                    </a:moveTo>
                    <a:cubicBezTo>
                      <a:pt x="332" y="4"/>
                      <a:pt x="424" y="8"/>
                      <a:pt x="480" y="48"/>
                    </a:cubicBezTo>
                    <a:cubicBezTo>
                      <a:pt x="536" y="88"/>
                      <a:pt x="560" y="152"/>
                      <a:pt x="576" y="240"/>
                    </a:cubicBezTo>
                    <a:cubicBezTo>
                      <a:pt x="592" y="328"/>
                      <a:pt x="592" y="496"/>
                      <a:pt x="576" y="576"/>
                    </a:cubicBezTo>
                    <a:cubicBezTo>
                      <a:pt x="560" y="656"/>
                      <a:pt x="528" y="688"/>
                      <a:pt x="480" y="720"/>
                    </a:cubicBezTo>
                    <a:cubicBezTo>
                      <a:pt x="432" y="752"/>
                      <a:pt x="344" y="760"/>
                      <a:pt x="288" y="768"/>
                    </a:cubicBezTo>
                    <a:cubicBezTo>
                      <a:pt x="232" y="776"/>
                      <a:pt x="184" y="792"/>
                      <a:pt x="144" y="768"/>
                    </a:cubicBezTo>
                    <a:cubicBezTo>
                      <a:pt x="104" y="744"/>
                      <a:pt x="72" y="680"/>
                      <a:pt x="48" y="624"/>
                    </a:cubicBezTo>
                    <a:cubicBezTo>
                      <a:pt x="24" y="568"/>
                      <a:pt x="0" y="496"/>
                      <a:pt x="0" y="432"/>
                    </a:cubicBezTo>
                    <a:cubicBezTo>
                      <a:pt x="0" y="368"/>
                      <a:pt x="40" y="304"/>
                      <a:pt x="48" y="240"/>
                    </a:cubicBezTo>
                    <a:cubicBezTo>
                      <a:pt x="56" y="176"/>
                      <a:pt x="8" y="88"/>
                      <a:pt x="48" y="48"/>
                    </a:cubicBezTo>
                    <a:cubicBezTo>
                      <a:pt x="88" y="8"/>
                      <a:pt x="232" y="0"/>
                      <a:pt x="288" y="0"/>
                    </a:cubicBezTo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28701" name="Freeform 36" descr="花岗岩"/>
              <p:cNvSpPr>
                <a:spLocks/>
              </p:cNvSpPr>
              <p:nvPr/>
            </p:nvSpPr>
            <p:spPr bwMode="auto">
              <a:xfrm>
                <a:off x="2544" y="2016"/>
                <a:ext cx="432" cy="552"/>
              </a:xfrm>
              <a:custGeom>
                <a:avLst/>
                <a:gdLst>
                  <a:gd name="T0" fmla="*/ 36 w 592"/>
                  <a:gd name="T1" fmla="*/ 0 h 792"/>
                  <a:gd name="T2" fmla="*/ 72 w 592"/>
                  <a:gd name="T3" fmla="*/ 6 h 792"/>
                  <a:gd name="T4" fmla="*/ 87 w 592"/>
                  <a:gd name="T5" fmla="*/ 27 h 792"/>
                  <a:gd name="T6" fmla="*/ 87 w 592"/>
                  <a:gd name="T7" fmla="*/ 66 h 792"/>
                  <a:gd name="T8" fmla="*/ 72 w 592"/>
                  <a:gd name="T9" fmla="*/ 82 h 792"/>
                  <a:gd name="T10" fmla="*/ 44 w 592"/>
                  <a:gd name="T11" fmla="*/ 88 h 792"/>
                  <a:gd name="T12" fmla="*/ 22 w 592"/>
                  <a:gd name="T13" fmla="*/ 88 h 792"/>
                  <a:gd name="T14" fmla="*/ 7 w 592"/>
                  <a:gd name="T15" fmla="*/ 71 h 792"/>
                  <a:gd name="T16" fmla="*/ 0 w 592"/>
                  <a:gd name="T17" fmla="*/ 49 h 792"/>
                  <a:gd name="T18" fmla="*/ 7 w 592"/>
                  <a:gd name="T19" fmla="*/ 27 h 792"/>
                  <a:gd name="T20" fmla="*/ 7 w 592"/>
                  <a:gd name="T21" fmla="*/ 6 h 792"/>
                  <a:gd name="T22" fmla="*/ 44 w 592"/>
                  <a:gd name="T23" fmla="*/ 0 h 79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92"/>
                  <a:gd name="T37" fmla="*/ 0 h 792"/>
                  <a:gd name="T38" fmla="*/ 592 w 592"/>
                  <a:gd name="T39" fmla="*/ 792 h 79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92" h="792">
                    <a:moveTo>
                      <a:pt x="240" y="0"/>
                    </a:moveTo>
                    <a:cubicBezTo>
                      <a:pt x="332" y="4"/>
                      <a:pt x="424" y="8"/>
                      <a:pt x="480" y="48"/>
                    </a:cubicBezTo>
                    <a:cubicBezTo>
                      <a:pt x="536" y="88"/>
                      <a:pt x="560" y="152"/>
                      <a:pt x="576" y="240"/>
                    </a:cubicBezTo>
                    <a:cubicBezTo>
                      <a:pt x="592" y="328"/>
                      <a:pt x="592" y="496"/>
                      <a:pt x="576" y="576"/>
                    </a:cubicBezTo>
                    <a:cubicBezTo>
                      <a:pt x="560" y="656"/>
                      <a:pt x="528" y="688"/>
                      <a:pt x="480" y="720"/>
                    </a:cubicBezTo>
                    <a:cubicBezTo>
                      <a:pt x="432" y="752"/>
                      <a:pt x="344" y="760"/>
                      <a:pt x="288" y="768"/>
                    </a:cubicBezTo>
                    <a:cubicBezTo>
                      <a:pt x="232" y="776"/>
                      <a:pt x="184" y="792"/>
                      <a:pt x="144" y="768"/>
                    </a:cubicBezTo>
                    <a:cubicBezTo>
                      <a:pt x="104" y="744"/>
                      <a:pt x="72" y="680"/>
                      <a:pt x="48" y="624"/>
                    </a:cubicBezTo>
                    <a:cubicBezTo>
                      <a:pt x="24" y="568"/>
                      <a:pt x="0" y="496"/>
                      <a:pt x="0" y="432"/>
                    </a:cubicBezTo>
                    <a:cubicBezTo>
                      <a:pt x="0" y="368"/>
                      <a:pt x="40" y="304"/>
                      <a:pt x="48" y="240"/>
                    </a:cubicBezTo>
                    <a:cubicBezTo>
                      <a:pt x="56" y="176"/>
                      <a:pt x="8" y="88"/>
                      <a:pt x="48" y="48"/>
                    </a:cubicBezTo>
                    <a:cubicBezTo>
                      <a:pt x="88" y="8"/>
                      <a:pt x="232" y="0"/>
                      <a:pt x="288" y="0"/>
                    </a:cubicBezTo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EG"/>
              </a:p>
            </p:txBody>
          </p:sp>
        </p:grpSp>
        <p:grpSp>
          <p:nvGrpSpPr>
            <p:cNvPr id="28693" name="Group 37"/>
            <p:cNvGrpSpPr>
              <a:grpSpLocks/>
            </p:cNvGrpSpPr>
            <p:nvPr/>
          </p:nvGrpSpPr>
          <p:grpSpPr bwMode="auto">
            <a:xfrm>
              <a:off x="3536" y="2616"/>
              <a:ext cx="592" cy="792"/>
              <a:chOff x="2496" y="1824"/>
              <a:chExt cx="592" cy="792"/>
            </a:xfrm>
          </p:grpSpPr>
          <p:sp>
            <p:nvSpPr>
              <p:cNvPr id="28696" name="Freeform 38"/>
              <p:cNvSpPr>
                <a:spLocks/>
              </p:cNvSpPr>
              <p:nvPr/>
            </p:nvSpPr>
            <p:spPr bwMode="auto">
              <a:xfrm>
                <a:off x="2496" y="1824"/>
                <a:ext cx="592" cy="792"/>
              </a:xfrm>
              <a:custGeom>
                <a:avLst/>
                <a:gdLst>
                  <a:gd name="T0" fmla="*/ 240 w 592"/>
                  <a:gd name="T1" fmla="*/ 0 h 792"/>
                  <a:gd name="T2" fmla="*/ 480 w 592"/>
                  <a:gd name="T3" fmla="*/ 48 h 792"/>
                  <a:gd name="T4" fmla="*/ 576 w 592"/>
                  <a:gd name="T5" fmla="*/ 240 h 792"/>
                  <a:gd name="T6" fmla="*/ 576 w 592"/>
                  <a:gd name="T7" fmla="*/ 576 h 792"/>
                  <a:gd name="T8" fmla="*/ 480 w 592"/>
                  <a:gd name="T9" fmla="*/ 720 h 792"/>
                  <a:gd name="T10" fmla="*/ 288 w 592"/>
                  <a:gd name="T11" fmla="*/ 768 h 792"/>
                  <a:gd name="T12" fmla="*/ 144 w 592"/>
                  <a:gd name="T13" fmla="*/ 768 h 792"/>
                  <a:gd name="T14" fmla="*/ 48 w 592"/>
                  <a:gd name="T15" fmla="*/ 624 h 792"/>
                  <a:gd name="T16" fmla="*/ 0 w 592"/>
                  <a:gd name="T17" fmla="*/ 432 h 792"/>
                  <a:gd name="T18" fmla="*/ 48 w 592"/>
                  <a:gd name="T19" fmla="*/ 240 h 792"/>
                  <a:gd name="T20" fmla="*/ 48 w 592"/>
                  <a:gd name="T21" fmla="*/ 48 h 792"/>
                  <a:gd name="T22" fmla="*/ 288 w 592"/>
                  <a:gd name="T23" fmla="*/ 0 h 79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92"/>
                  <a:gd name="T37" fmla="*/ 0 h 792"/>
                  <a:gd name="T38" fmla="*/ 592 w 592"/>
                  <a:gd name="T39" fmla="*/ 792 h 79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92" h="792">
                    <a:moveTo>
                      <a:pt x="240" y="0"/>
                    </a:moveTo>
                    <a:cubicBezTo>
                      <a:pt x="332" y="4"/>
                      <a:pt x="424" y="8"/>
                      <a:pt x="480" y="48"/>
                    </a:cubicBezTo>
                    <a:cubicBezTo>
                      <a:pt x="536" y="88"/>
                      <a:pt x="560" y="152"/>
                      <a:pt x="576" y="240"/>
                    </a:cubicBezTo>
                    <a:cubicBezTo>
                      <a:pt x="592" y="328"/>
                      <a:pt x="592" y="496"/>
                      <a:pt x="576" y="576"/>
                    </a:cubicBezTo>
                    <a:cubicBezTo>
                      <a:pt x="560" y="656"/>
                      <a:pt x="528" y="688"/>
                      <a:pt x="480" y="720"/>
                    </a:cubicBezTo>
                    <a:cubicBezTo>
                      <a:pt x="432" y="752"/>
                      <a:pt x="344" y="760"/>
                      <a:pt x="288" y="768"/>
                    </a:cubicBezTo>
                    <a:cubicBezTo>
                      <a:pt x="232" y="776"/>
                      <a:pt x="184" y="792"/>
                      <a:pt x="144" y="768"/>
                    </a:cubicBezTo>
                    <a:cubicBezTo>
                      <a:pt x="104" y="744"/>
                      <a:pt x="72" y="680"/>
                      <a:pt x="48" y="624"/>
                    </a:cubicBezTo>
                    <a:cubicBezTo>
                      <a:pt x="24" y="568"/>
                      <a:pt x="0" y="496"/>
                      <a:pt x="0" y="432"/>
                    </a:cubicBezTo>
                    <a:cubicBezTo>
                      <a:pt x="0" y="368"/>
                      <a:pt x="40" y="304"/>
                      <a:pt x="48" y="240"/>
                    </a:cubicBezTo>
                    <a:cubicBezTo>
                      <a:pt x="56" y="176"/>
                      <a:pt x="8" y="88"/>
                      <a:pt x="48" y="48"/>
                    </a:cubicBezTo>
                    <a:cubicBezTo>
                      <a:pt x="88" y="8"/>
                      <a:pt x="232" y="0"/>
                      <a:pt x="288" y="0"/>
                    </a:cubicBezTo>
                  </a:path>
                </a:pathLst>
              </a:custGeom>
              <a:solidFill>
                <a:srgbClr val="3399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28697" name="Freeform 39"/>
              <p:cNvSpPr>
                <a:spLocks/>
              </p:cNvSpPr>
              <p:nvPr/>
            </p:nvSpPr>
            <p:spPr bwMode="auto">
              <a:xfrm>
                <a:off x="2528" y="1848"/>
                <a:ext cx="528" cy="744"/>
              </a:xfrm>
              <a:custGeom>
                <a:avLst/>
                <a:gdLst>
                  <a:gd name="T0" fmla="*/ 121 w 592"/>
                  <a:gd name="T1" fmla="*/ 0 h 792"/>
                  <a:gd name="T2" fmla="*/ 242 w 592"/>
                  <a:gd name="T3" fmla="*/ 33 h 792"/>
                  <a:gd name="T4" fmla="*/ 290 w 592"/>
                  <a:gd name="T5" fmla="*/ 164 h 792"/>
                  <a:gd name="T6" fmla="*/ 290 w 592"/>
                  <a:gd name="T7" fmla="*/ 395 h 792"/>
                  <a:gd name="T8" fmla="*/ 242 w 592"/>
                  <a:gd name="T9" fmla="*/ 495 h 792"/>
                  <a:gd name="T10" fmla="*/ 144 w 592"/>
                  <a:gd name="T11" fmla="*/ 527 h 792"/>
                  <a:gd name="T12" fmla="*/ 72 w 592"/>
                  <a:gd name="T13" fmla="*/ 527 h 792"/>
                  <a:gd name="T14" fmla="*/ 24 w 592"/>
                  <a:gd name="T15" fmla="*/ 429 h 792"/>
                  <a:gd name="T16" fmla="*/ 0 w 592"/>
                  <a:gd name="T17" fmla="*/ 297 h 792"/>
                  <a:gd name="T18" fmla="*/ 24 w 592"/>
                  <a:gd name="T19" fmla="*/ 164 h 792"/>
                  <a:gd name="T20" fmla="*/ 24 w 592"/>
                  <a:gd name="T21" fmla="*/ 33 h 792"/>
                  <a:gd name="T22" fmla="*/ 144 w 592"/>
                  <a:gd name="T23" fmla="*/ 0 h 79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92"/>
                  <a:gd name="T37" fmla="*/ 0 h 792"/>
                  <a:gd name="T38" fmla="*/ 592 w 592"/>
                  <a:gd name="T39" fmla="*/ 792 h 79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92" h="792">
                    <a:moveTo>
                      <a:pt x="240" y="0"/>
                    </a:moveTo>
                    <a:cubicBezTo>
                      <a:pt x="332" y="4"/>
                      <a:pt x="424" y="8"/>
                      <a:pt x="480" y="48"/>
                    </a:cubicBezTo>
                    <a:cubicBezTo>
                      <a:pt x="536" y="88"/>
                      <a:pt x="560" y="152"/>
                      <a:pt x="576" y="240"/>
                    </a:cubicBezTo>
                    <a:cubicBezTo>
                      <a:pt x="592" y="328"/>
                      <a:pt x="592" y="496"/>
                      <a:pt x="576" y="576"/>
                    </a:cubicBezTo>
                    <a:cubicBezTo>
                      <a:pt x="560" y="656"/>
                      <a:pt x="528" y="688"/>
                      <a:pt x="480" y="720"/>
                    </a:cubicBezTo>
                    <a:cubicBezTo>
                      <a:pt x="432" y="752"/>
                      <a:pt x="344" y="760"/>
                      <a:pt x="288" y="768"/>
                    </a:cubicBezTo>
                    <a:cubicBezTo>
                      <a:pt x="232" y="776"/>
                      <a:pt x="184" y="792"/>
                      <a:pt x="144" y="768"/>
                    </a:cubicBezTo>
                    <a:cubicBezTo>
                      <a:pt x="104" y="744"/>
                      <a:pt x="72" y="680"/>
                      <a:pt x="48" y="624"/>
                    </a:cubicBezTo>
                    <a:cubicBezTo>
                      <a:pt x="24" y="568"/>
                      <a:pt x="0" y="496"/>
                      <a:pt x="0" y="432"/>
                    </a:cubicBezTo>
                    <a:cubicBezTo>
                      <a:pt x="0" y="368"/>
                      <a:pt x="40" y="304"/>
                      <a:pt x="48" y="240"/>
                    </a:cubicBezTo>
                    <a:cubicBezTo>
                      <a:pt x="56" y="176"/>
                      <a:pt x="8" y="88"/>
                      <a:pt x="48" y="48"/>
                    </a:cubicBezTo>
                    <a:cubicBezTo>
                      <a:pt x="88" y="8"/>
                      <a:pt x="232" y="0"/>
                      <a:pt x="288" y="0"/>
                    </a:cubicBezTo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28698" name="Freeform 40" descr="花岗岩"/>
              <p:cNvSpPr>
                <a:spLocks/>
              </p:cNvSpPr>
              <p:nvPr/>
            </p:nvSpPr>
            <p:spPr bwMode="auto">
              <a:xfrm>
                <a:off x="2544" y="2016"/>
                <a:ext cx="432" cy="552"/>
              </a:xfrm>
              <a:custGeom>
                <a:avLst/>
                <a:gdLst>
                  <a:gd name="T0" fmla="*/ 36 w 592"/>
                  <a:gd name="T1" fmla="*/ 0 h 792"/>
                  <a:gd name="T2" fmla="*/ 72 w 592"/>
                  <a:gd name="T3" fmla="*/ 6 h 792"/>
                  <a:gd name="T4" fmla="*/ 87 w 592"/>
                  <a:gd name="T5" fmla="*/ 27 h 792"/>
                  <a:gd name="T6" fmla="*/ 87 w 592"/>
                  <a:gd name="T7" fmla="*/ 66 h 792"/>
                  <a:gd name="T8" fmla="*/ 72 w 592"/>
                  <a:gd name="T9" fmla="*/ 82 h 792"/>
                  <a:gd name="T10" fmla="*/ 44 w 592"/>
                  <a:gd name="T11" fmla="*/ 88 h 792"/>
                  <a:gd name="T12" fmla="*/ 22 w 592"/>
                  <a:gd name="T13" fmla="*/ 88 h 792"/>
                  <a:gd name="T14" fmla="*/ 7 w 592"/>
                  <a:gd name="T15" fmla="*/ 71 h 792"/>
                  <a:gd name="T16" fmla="*/ 0 w 592"/>
                  <a:gd name="T17" fmla="*/ 49 h 792"/>
                  <a:gd name="T18" fmla="*/ 7 w 592"/>
                  <a:gd name="T19" fmla="*/ 27 h 792"/>
                  <a:gd name="T20" fmla="*/ 7 w 592"/>
                  <a:gd name="T21" fmla="*/ 6 h 792"/>
                  <a:gd name="T22" fmla="*/ 44 w 592"/>
                  <a:gd name="T23" fmla="*/ 0 h 79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92"/>
                  <a:gd name="T37" fmla="*/ 0 h 792"/>
                  <a:gd name="T38" fmla="*/ 592 w 592"/>
                  <a:gd name="T39" fmla="*/ 792 h 79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92" h="792">
                    <a:moveTo>
                      <a:pt x="240" y="0"/>
                    </a:moveTo>
                    <a:cubicBezTo>
                      <a:pt x="332" y="4"/>
                      <a:pt x="424" y="8"/>
                      <a:pt x="480" y="48"/>
                    </a:cubicBezTo>
                    <a:cubicBezTo>
                      <a:pt x="536" y="88"/>
                      <a:pt x="560" y="152"/>
                      <a:pt x="576" y="240"/>
                    </a:cubicBezTo>
                    <a:cubicBezTo>
                      <a:pt x="592" y="328"/>
                      <a:pt x="592" y="496"/>
                      <a:pt x="576" y="576"/>
                    </a:cubicBezTo>
                    <a:cubicBezTo>
                      <a:pt x="560" y="656"/>
                      <a:pt x="528" y="688"/>
                      <a:pt x="480" y="720"/>
                    </a:cubicBezTo>
                    <a:cubicBezTo>
                      <a:pt x="432" y="752"/>
                      <a:pt x="344" y="760"/>
                      <a:pt x="288" y="768"/>
                    </a:cubicBezTo>
                    <a:cubicBezTo>
                      <a:pt x="232" y="776"/>
                      <a:pt x="184" y="792"/>
                      <a:pt x="144" y="768"/>
                    </a:cubicBezTo>
                    <a:cubicBezTo>
                      <a:pt x="104" y="744"/>
                      <a:pt x="72" y="680"/>
                      <a:pt x="48" y="624"/>
                    </a:cubicBezTo>
                    <a:cubicBezTo>
                      <a:pt x="24" y="568"/>
                      <a:pt x="0" y="496"/>
                      <a:pt x="0" y="432"/>
                    </a:cubicBezTo>
                    <a:cubicBezTo>
                      <a:pt x="0" y="368"/>
                      <a:pt x="40" y="304"/>
                      <a:pt x="48" y="240"/>
                    </a:cubicBezTo>
                    <a:cubicBezTo>
                      <a:pt x="56" y="176"/>
                      <a:pt x="8" y="88"/>
                      <a:pt x="48" y="48"/>
                    </a:cubicBezTo>
                    <a:cubicBezTo>
                      <a:pt x="88" y="8"/>
                      <a:pt x="232" y="0"/>
                      <a:pt x="288" y="0"/>
                    </a:cubicBezTo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EG"/>
              </a:p>
            </p:txBody>
          </p:sp>
        </p:grpSp>
        <p:sp>
          <p:nvSpPr>
            <p:cNvPr id="28694" name="Oval 41"/>
            <p:cNvSpPr>
              <a:spLocks noChangeArrowheads="1"/>
            </p:cNvSpPr>
            <p:nvPr/>
          </p:nvSpPr>
          <p:spPr bwMode="auto">
            <a:xfrm>
              <a:off x="1344" y="2496"/>
              <a:ext cx="96" cy="96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5" name="Freeform 43"/>
            <p:cNvSpPr>
              <a:spLocks/>
            </p:cNvSpPr>
            <p:nvPr/>
          </p:nvSpPr>
          <p:spPr bwMode="auto">
            <a:xfrm>
              <a:off x="3731" y="2065"/>
              <a:ext cx="602" cy="694"/>
            </a:xfrm>
            <a:custGeom>
              <a:avLst/>
              <a:gdLst>
                <a:gd name="T0" fmla="*/ 306 w 602"/>
                <a:gd name="T1" fmla="*/ 0 h 694"/>
                <a:gd name="T2" fmla="*/ 290 w 602"/>
                <a:gd name="T3" fmla="*/ 390 h 694"/>
                <a:gd name="T4" fmla="*/ 282 w 602"/>
                <a:gd name="T5" fmla="*/ 437 h 694"/>
                <a:gd name="T6" fmla="*/ 204 w 602"/>
                <a:gd name="T7" fmla="*/ 499 h 694"/>
                <a:gd name="T8" fmla="*/ 33 w 602"/>
                <a:gd name="T9" fmla="*/ 530 h 694"/>
                <a:gd name="T10" fmla="*/ 9 w 602"/>
                <a:gd name="T11" fmla="*/ 546 h 694"/>
                <a:gd name="T12" fmla="*/ 313 w 602"/>
                <a:gd name="T13" fmla="*/ 577 h 694"/>
                <a:gd name="T14" fmla="*/ 321 w 602"/>
                <a:gd name="T15" fmla="*/ 600 h 694"/>
                <a:gd name="T16" fmla="*/ 337 w 602"/>
                <a:gd name="T17" fmla="*/ 624 h 694"/>
                <a:gd name="T18" fmla="*/ 376 w 602"/>
                <a:gd name="T19" fmla="*/ 694 h 694"/>
                <a:gd name="T20" fmla="*/ 477 w 602"/>
                <a:gd name="T21" fmla="*/ 600 h 694"/>
                <a:gd name="T22" fmla="*/ 539 w 602"/>
                <a:gd name="T23" fmla="*/ 553 h 694"/>
                <a:gd name="T24" fmla="*/ 586 w 602"/>
                <a:gd name="T25" fmla="*/ 507 h 694"/>
                <a:gd name="T26" fmla="*/ 594 w 602"/>
                <a:gd name="T27" fmla="*/ 483 h 694"/>
                <a:gd name="T28" fmla="*/ 516 w 602"/>
                <a:gd name="T29" fmla="*/ 491 h 694"/>
                <a:gd name="T30" fmla="*/ 469 w 602"/>
                <a:gd name="T31" fmla="*/ 483 h 694"/>
                <a:gd name="T32" fmla="*/ 454 w 602"/>
                <a:gd name="T33" fmla="*/ 460 h 694"/>
                <a:gd name="T34" fmla="*/ 376 w 602"/>
                <a:gd name="T35" fmla="*/ 390 h 694"/>
                <a:gd name="T36" fmla="*/ 360 w 602"/>
                <a:gd name="T37" fmla="*/ 343 h 694"/>
                <a:gd name="T38" fmla="*/ 352 w 602"/>
                <a:gd name="T39" fmla="*/ 320 h 694"/>
                <a:gd name="T40" fmla="*/ 313 w 602"/>
                <a:gd name="T41" fmla="*/ 39 h 694"/>
                <a:gd name="T42" fmla="*/ 306 w 602"/>
                <a:gd name="T43" fmla="*/ 0 h 69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02"/>
                <a:gd name="T67" fmla="*/ 0 h 694"/>
                <a:gd name="T68" fmla="*/ 602 w 602"/>
                <a:gd name="T69" fmla="*/ 694 h 69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02" h="694">
                  <a:moveTo>
                    <a:pt x="306" y="0"/>
                  </a:moveTo>
                  <a:cubicBezTo>
                    <a:pt x="321" y="154"/>
                    <a:pt x="323" y="239"/>
                    <a:pt x="290" y="390"/>
                  </a:cubicBezTo>
                  <a:cubicBezTo>
                    <a:pt x="287" y="406"/>
                    <a:pt x="288" y="422"/>
                    <a:pt x="282" y="437"/>
                  </a:cubicBezTo>
                  <a:cubicBezTo>
                    <a:pt x="273" y="458"/>
                    <a:pt x="222" y="489"/>
                    <a:pt x="204" y="499"/>
                  </a:cubicBezTo>
                  <a:cubicBezTo>
                    <a:pt x="156" y="527"/>
                    <a:pt x="88" y="521"/>
                    <a:pt x="33" y="530"/>
                  </a:cubicBezTo>
                  <a:cubicBezTo>
                    <a:pt x="25" y="535"/>
                    <a:pt x="0" y="544"/>
                    <a:pt x="9" y="546"/>
                  </a:cubicBezTo>
                  <a:cubicBezTo>
                    <a:pt x="111" y="564"/>
                    <a:pt x="211" y="556"/>
                    <a:pt x="313" y="577"/>
                  </a:cubicBezTo>
                  <a:cubicBezTo>
                    <a:pt x="316" y="585"/>
                    <a:pt x="317" y="593"/>
                    <a:pt x="321" y="600"/>
                  </a:cubicBezTo>
                  <a:cubicBezTo>
                    <a:pt x="325" y="609"/>
                    <a:pt x="333" y="615"/>
                    <a:pt x="337" y="624"/>
                  </a:cubicBezTo>
                  <a:cubicBezTo>
                    <a:pt x="355" y="665"/>
                    <a:pt x="335" y="667"/>
                    <a:pt x="376" y="694"/>
                  </a:cubicBezTo>
                  <a:cubicBezTo>
                    <a:pt x="390" y="646"/>
                    <a:pt x="438" y="627"/>
                    <a:pt x="477" y="600"/>
                  </a:cubicBezTo>
                  <a:cubicBezTo>
                    <a:pt x="495" y="574"/>
                    <a:pt x="509" y="564"/>
                    <a:pt x="539" y="553"/>
                  </a:cubicBezTo>
                  <a:cubicBezTo>
                    <a:pt x="555" y="538"/>
                    <a:pt x="579" y="528"/>
                    <a:pt x="586" y="507"/>
                  </a:cubicBezTo>
                  <a:cubicBezTo>
                    <a:pt x="589" y="499"/>
                    <a:pt x="602" y="485"/>
                    <a:pt x="594" y="483"/>
                  </a:cubicBezTo>
                  <a:cubicBezTo>
                    <a:pt x="569" y="477"/>
                    <a:pt x="542" y="488"/>
                    <a:pt x="516" y="491"/>
                  </a:cubicBezTo>
                  <a:cubicBezTo>
                    <a:pt x="500" y="488"/>
                    <a:pt x="483" y="490"/>
                    <a:pt x="469" y="483"/>
                  </a:cubicBezTo>
                  <a:cubicBezTo>
                    <a:pt x="461" y="479"/>
                    <a:pt x="460" y="466"/>
                    <a:pt x="454" y="460"/>
                  </a:cubicBezTo>
                  <a:cubicBezTo>
                    <a:pt x="427" y="433"/>
                    <a:pt x="400" y="422"/>
                    <a:pt x="376" y="390"/>
                  </a:cubicBezTo>
                  <a:cubicBezTo>
                    <a:pt x="371" y="374"/>
                    <a:pt x="365" y="359"/>
                    <a:pt x="360" y="343"/>
                  </a:cubicBezTo>
                  <a:cubicBezTo>
                    <a:pt x="357" y="335"/>
                    <a:pt x="352" y="320"/>
                    <a:pt x="352" y="320"/>
                  </a:cubicBezTo>
                  <a:cubicBezTo>
                    <a:pt x="338" y="226"/>
                    <a:pt x="343" y="130"/>
                    <a:pt x="313" y="39"/>
                  </a:cubicBezTo>
                  <a:cubicBezTo>
                    <a:pt x="323" y="9"/>
                    <a:pt x="327" y="22"/>
                    <a:pt x="306" y="0"/>
                  </a:cubicBez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EG"/>
            </a:p>
          </p:txBody>
        </p:sp>
      </p:grpSp>
      <p:sp>
        <p:nvSpPr>
          <p:cNvPr id="28676" name="Line 45"/>
          <p:cNvSpPr>
            <a:spLocks noChangeShapeType="1"/>
          </p:cNvSpPr>
          <p:nvPr/>
        </p:nvSpPr>
        <p:spPr bwMode="auto">
          <a:xfrm>
            <a:off x="3200400" y="3581400"/>
            <a:ext cx="21336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28677" name="Rectangle 46"/>
          <p:cNvSpPr>
            <a:spLocks noChangeArrowheads="1"/>
          </p:cNvSpPr>
          <p:nvPr/>
        </p:nvSpPr>
        <p:spPr bwMode="auto">
          <a:xfrm>
            <a:off x="3581400" y="2971800"/>
            <a:ext cx="1128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</a:rPr>
              <a:t>Freezing</a:t>
            </a:r>
          </a:p>
        </p:txBody>
      </p:sp>
      <p:sp>
        <p:nvSpPr>
          <p:cNvPr id="28678" name="Rectangle 47"/>
          <p:cNvSpPr>
            <a:spLocks noChangeArrowheads="1"/>
          </p:cNvSpPr>
          <p:nvPr/>
        </p:nvSpPr>
        <p:spPr bwMode="auto">
          <a:xfrm>
            <a:off x="152400" y="4897438"/>
            <a:ext cx="8101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b="1">
                <a:solidFill>
                  <a:srgbClr val="FF0000"/>
                </a:solidFill>
              </a:rPr>
              <a:t>Intercellular freezing</a:t>
            </a:r>
            <a:r>
              <a:rPr lang="en-US" altLang="zh-CN" sz="1800"/>
              <a:t>  </a:t>
            </a:r>
            <a:r>
              <a:rPr lang="en-US" altLang="zh-CN">
                <a:solidFill>
                  <a:schemeClr val="bg1"/>
                </a:solidFill>
              </a:rPr>
              <a:t>occurs when temperature falls gradually. </a:t>
            </a:r>
          </a:p>
        </p:txBody>
      </p:sp>
      <p:sp>
        <p:nvSpPr>
          <p:cNvPr id="28679" name="Freeform 48" descr="花岗岩"/>
          <p:cNvSpPr>
            <a:spLocks/>
          </p:cNvSpPr>
          <p:nvPr/>
        </p:nvSpPr>
        <p:spPr bwMode="auto">
          <a:xfrm>
            <a:off x="6083300" y="2501900"/>
            <a:ext cx="177800" cy="177800"/>
          </a:xfrm>
          <a:custGeom>
            <a:avLst/>
            <a:gdLst>
              <a:gd name="T0" fmla="*/ 2147483647 w 112"/>
              <a:gd name="T1" fmla="*/ 2147483647 h 112"/>
              <a:gd name="T2" fmla="*/ 2147483647 w 112"/>
              <a:gd name="T3" fmla="*/ 2147483647 h 112"/>
              <a:gd name="T4" fmla="*/ 2147483647 w 112"/>
              <a:gd name="T5" fmla="*/ 2147483647 h 112"/>
              <a:gd name="T6" fmla="*/ 2147483647 w 112"/>
              <a:gd name="T7" fmla="*/ 2147483647 h 112"/>
              <a:gd name="T8" fmla="*/ 0 60000 65536"/>
              <a:gd name="T9" fmla="*/ 0 60000 65536"/>
              <a:gd name="T10" fmla="*/ 0 60000 65536"/>
              <a:gd name="T11" fmla="*/ 0 60000 65536"/>
              <a:gd name="T12" fmla="*/ 0 w 112"/>
              <a:gd name="T13" fmla="*/ 0 h 112"/>
              <a:gd name="T14" fmla="*/ 112 w 112"/>
              <a:gd name="T15" fmla="*/ 112 h 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2" h="112">
                <a:moveTo>
                  <a:pt x="56" y="8"/>
                </a:moveTo>
                <a:cubicBezTo>
                  <a:pt x="40" y="16"/>
                  <a:pt x="0" y="96"/>
                  <a:pt x="8" y="104"/>
                </a:cubicBezTo>
                <a:cubicBezTo>
                  <a:pt x="16" y="112"/>
                  <a:pt x="96" y="72"/>
                  <a:pt x="104" y="56"/>
                </a:cubicBezTo>
                <a:cubicBezTo>
                  <a:pt x="112" y="40"/>
                  <a:pt x="72" y="0"/>
                  <a:pt x="56" y="8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28680" name="Freeform 49" descr="花岗岩"/>
          <p:cNvSpPr>
            <a:spLocks/>
          </p:cNvSpPr>
          <p:nvPr/>
        </p:nvSpPr>
        <p:spPr bwMode="auto">
          <a:xfrm>
            <a:off x="6553200" y="3276600"/>
            <a:ext cx="177800" cy="177800"/>
          </a:xfrm>
          <a:custGeom>
            <a:avLst/>
            <a:gdLst>
              <a:gd name="T0" fmla="*/ 2147483647 w 112"/>
              <a:gd name="T1" fmla="*/ 2147483647 h 112"/>
              <a:gd name="T2" fmla="*/ 2147483647 w 112"/>
              <a:gd name="T3" fmla="*/ 2147483647 h 112"/>
              <a:gd name="T4" fmla="*/ 2147483647 w 112"/>
              <a:gd name="T5" fmla="*/ 2147483647 h 112"/>
              <a:gd name="T6" fmla="*/ 2147483647 w 112"/>
              <a:gd name="T7" fmla="*/ 2147483647 h 112"/>
              <a:gd name="T8" fmla="*/ 0 60000 65536"/>
              <a:gd name="T9" fmla="*/ 0 60000 65536"/>
              <a:gd name="T10" fmla="*/ 0 60000 65536"/>
              <a:gd name="T11" fmla="*/ 0 60000 65536"/>
              <a:gd name="T12" fmla="*/ 0 w 112"/>
              <a:gd name="T13" fmla="*/ 0 h 112"/>
              <a:gd name="T14" fmla="*/ 112 w 112"/>
              <a:gd name="T15" fmla="*/ 112 h 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2" h="112">
                <a:moveTo>
                  <a:pt x="56" y="8"/>
                </a:moveTo>
                <a:cubicBezTo>
                  <a:pt x="40" y="16"/>
                  <a:pt x="0" y="96"/>
                  <a:pt x="8" y="104"/>
                </a:cubicBezTo>
                <a:cubicBezTo>
                  <a:pt x="16" y="112"/>
                  <a:pt x="96" y="72"/>
                  <a:pt x="104" y="56"/>
                </a:cubicBezTo>
                <a:cubicBezTo>
                  <a:pt x="112" y="40"/>
                  <a:pt x="72" y="0"/>
                  <a:pt x="56" y="8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28681" name="Freeform 50" descr="花岗岩"/>
          <p:cNvSpPr>
            <a:spLocks/>
          </p:cNvSpPr>
          <p:nvPr/>
        </p:nvSpPr>
        <p:spPr bwMode="auto">
          <a:xfrm>
            <a:off x="6184900" y="3771900"/>
            <a:ext cx="177800" cy="177800"/>
          </a:xfrm>
          <a:custGeom>
            <a:avLst/>
            <a:gdLst>
              <a:gd name="T0" fmla="*/ 2147483647 w 112"/>
              <a:gd name="T1" fmla="*/ 2147483647 h 112"/>
              <a:gd name="T2" fmla="*/ 2147483647 w 112"/>
              <a:gd name="T3" fmla="*/ 2147483647 h 112"/>
              <a:gd name="T4" fmla="*/ 2147483647 w 112"/>
              <a:gd name="T5" fmla="*/ 2147483647 h 112"/>
              <a:gd name="T6" fmla="*/ 2147483647 w 112"/>
              <a:gd name="T7" fmla="*/ 2147483647 h 112"/>
              <a:gd name="T8" fmla="*/ 0 60000 65536"/>
              <a:gd name="T9" fmla="*/ 0 60000 65536"/>
              <a:gd name="T10" fmla="*/ 0 60000 65536"/>
              <a:gd name="T11" fmla="*/ 0 60000 65536"/>
              <a:gd name="T12" fmla="*/ 0 w 112"/>
              <a:gd name="T13" fmla="*/ 0 h 112"/>
              <a:gd name="T14" fmla="*/ 112 w 112"/>
              <a:gd name="T15" fmla="*/ 112 h 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2" h="112">
                <a:moveTo>
                  <a:pt x="56" y="8"/>
                </a:moveTo>
                <a:cubicBezTo>
                  <a:pt x="40" y="16"/>
                  <a:pt x="0" y="96"/>
                  <a:pt x="8" y="104"/>
                </a:cubicBezTo>
                <a:cubicBezTo>
                  <a:pt x="16" y="112"/>
                  <a:pt x="96" y="72"/>
                  <a:pt x="104" y="56"/>
                </a:cubicBezTo>
                <a:cubicBezTo>
                  <a:pt x="112" y="40"/>
                  <a:pt x="72" y="0"/>
                  <a:pt x="56" y="8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28682" name="Freeform 51" descr="花岗岩"/>
          <p:cNvSpPr>
            <a:spLocks/>
          </p:cNvSpPr>
          <p:nvPr/>
        </p:nvSpPr>
        <p:spPr bwMode="auto">
          <a:xfrm>
            <a:off x="6705600" y="4572000"/>
            <a:ext cx="177800" cy="177800"/>
          </a:xfrm>
          <a:custGeom>
            <a:avLst/>
            <a:gdLst>
              <a:gd name="T0" fmla="*/ 2147483647 w 112"/>
              <a:gd name="T1" fmla="*/ 2147483647 h 112"/>
              <a:gd name="T2" fmla="*/ 2147483647 w 112"/>
              <a:gd name="T3" fmla="*/ 2147483647 h 112"/>
              <a:gd name="T4" fmla="*/ 2147483647 w 112"/>
              <a:gd name="T5" fmla="*/ 2147483647 h 112"/>
              <a:gd name="T6" fmla="*/ 2147483647 w 112"/>
              <a:gd name="T7" fmla="*/ 2147483647 h 112"/>
              <a:gd name="T8" fmla="*/ 0 60000 65536"/>
              <a:gd name="T9" fmla="*/ 0 60000 65536"/>
              <a:gd name="T10" fmla="*/ 0 60000 65536"/>
              <a:gd name="T11" fmla="*/ 0 60000 65536"/>
              <a:gd name="T12" fmla="*/ 0 w 112"/>
              <a:gd name="T13" fmla="*/ 0 h 112"/>
              <a:gd name="T14" fmla="*/ 112 w 112"/>
              <a:gd name="T15" fmla="*/ 112 h 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2" h="112">
                <a:moveTo>
                  <a:pt x="56" y="8"/>
                </a:moveTo>
                <a:cubicBezTo>
                  <a:pt x="40" y="16"/>
                  <a:pt x="0" y="96"/>
                  <a:pt x="8" y="104"/>
                </a:cubicBezTo>
                <a:cubicBezTo>
                  <a:pt x="16" y="112"/>
                  <a:pt x="96" y="72"/>
                  <a:pt x="104" y="56"/>
                </a:cubicBezTo>
                <a:cubicBezTo>
                  <a:pt x="112" y="40"/>
                  <a:pt x="72" y="0"/>
                  <a:pt x="56" y="8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28683" name="Line 52"/>
          <p:cNvSpPr>
            <a:spLocks noChangeShapeType="1"/>
          </p:cNvSpPr>
          <p:nvPr/>
        </p:nvSpPr>
        <p:spPr bwMode="auto">
          <a:xfrm>
            <a:off x="2286000" y="3581400"/>
            <a:ext cx="1676400" cy="5334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28684" name="Line 53"/>
          <p:cNvSpPr>
            <a:spLocks noChangeShapeType="1"/>
          </p:cNvSpPr>
          <p:nvPr/>
        </p:nvSpPr>
        <p:spPr bwMode="auto">
          <a:xfrm flipH="1">
            <a:off x="4800600" y="3657600"/>
            <a:ext cx="1447800" cy="4572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28685" name="Text Box 54"/>
          <p:cNvSpPr txBox="1">
            <a:spLocks noChangeArrowheads="1"/>
          </p:cNvSpPr>
          <p:nvPr/>
        </p:nvSpPr>
        <p:spPr bwMode="auto">
          <a:xfrm>
            <a:off x="3962400" y="3962400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chemeClr val="bg1"/>
                </a:solidFill>
              </a:rPr>
              <a:t>ice</a:t>
            </a:r>
          </a:p>
        </p:txBody>
      </p:sp>
    </p:spTree>
    <p:extLst>
      <p:ext uri="{BB962C8B-B14F-4D97-AF65-F5344CB8AC3E}">
        <p14:creationId xmlns:p14="http://schemas.microsoft.com/office/powerpoint/2010/main" val="310156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609600"/>
            <a:ext cx="7772400" cy="5486400"/>
          </a:xfrm>
        </p:spPr>
        <p:txBody>
          <a:bodyPr>
            <a:normAutofit fontScale="92500"/>
          </a:bodyPr>
          <a:lstStyle/>
          <a:p>
            <a:pPr algn="l" rtl="0" eaLnBrk="1" hangingPunct="1"/>
            <a:r>
              <a:rPr lang="zh-CN" altLang="en-US" b="1" dirty="0" smtClean="0">
                <a:solidFill>
                  <a:srgbClr val="FF0000"/>
                </a:solidFill>
              </a:rPr>
              <a:t>（</a:t>
            </a:r>
            <a:r>
              <a:rPr lang="en-US" altLang="zh-CN" b="1" dirty="0" smtClean="0">
                <a:solidFill>
                  <a:srgbClr val="FF0000"/>
                </a:solidFill>
              </a:rPr>
              <a:t>2</a:t>
            </a:r>
            <a:r>
              <a:rPr lang="zh-CN" altLang="en-US" b="1" dirty="0" smtClean="0">
                <a:solidFill>
                  <a:srgbClr val="FF0000"/>
                </a:solidFill>
              </a:rPr>
              <a:t>）</a:t>
            </a:r>
            <a:r>
              <a:rPr lang="en-US" altLang="zh-CN" b="1" dirty="0" smtClean="0">
                <a:solidFill>
                  <a:srgbClr val="FF0000"/>
                </a:solidFill>
              </a:rPr>
              <a:t>Intracellular Freezing :</a:t>
            </a:r>
          </a:p>
          <a:p>
            <a:pPr algn="l" rtl="0" eaLnBrk="1" hangingPunct="1"/>
            <a:r>
              <a:rPr lang="en-US" altLang="zh-CN" sz="2400" b="1" dirty="0" smtClean="0">
                <a:solidFill>
                  <a:srgbClr val="FF0000"/>
                </a:solidFill>
              </a:rPr>
              <a:t>Intracellular freezing</a:t>
            </a:r>
            <a:r>
              <a:rPr lang="en-US" altLang="zh-CN" sz="1800" dirty="0" smtClean="0"/>
              <a:t>  </a:t>
            </a:r>
            <a:r>
              <a:rPr lang="en-US" altLang="zh-CN" sz="2400" dirty="0" smtClean="0">
                <a:solidFill>
                  <a:schemeClr val="bg1"/>
                </a:solidFill>
              </a:rPr>
              <a:t>often occurs when temperature falls suddenly. </a:t>
            </a:r>
          </a:p>
          <a:p>
            <a:pPr algn="l" rtl="0" eaLnBrk="1" hangingPunct="1"/>
            <a:r>
              <a:rPr lang="en-US" altLang="zh-CN" sz="2800" dirty="0" smtClean="0">
                <a:solidFill>
                  <a:srgbClr val="00FF00"/>
                </a:solidFill>
              </a:rPr>
              <a:t>Ice results in the direct injury in cytoplasm, </a:t>
            </a:r>
            <a:r>
              <a:rPr lang="en-US" altLang="zh-CN" sz="2800" dirty="0" err="1" smtClean="0">
                <a:solidFill>
                  <a:srgbClr val="00FF00"/>
                </a:solidFill>
              </a:rPr>
              <a:t>biomembrane</a:t>
            </a:r>
            <a:r>
              <a:rPr lang="en-US" altLang="zh-CN" sz="2800" dirty="0" smtClean="0">
                <a:solidFill>
                  <a:srgbClr val="00FF00"/>
                </a:solidFill>
              </a:rPr>
              <a:t> and organelle, and damages to cell </a:t>
            </a:r>
            <a:r>
              <a:rPr lang="en-US" altLang="zh-CN" sz="2800" dirty="0" err="1" smtClean="0">
                <a:solidFill>
                  <a:srgbClr val="00FF00"/>
                </a:solidFill>
              </a:rPr>
              <a:t>compartmentation</a:t>
            </a:r>
            <a:r>
              <a:rPr lang="en-US" altLang="zh-CN" sz="2800" dirty="0" smtClean="0">
                <a:solidFill>
                  <a:srgbClr val="00FF00"/>
                </a:solidFill>
              </a:rPr>
              <a:t>  and metabolic disorder.</a:t>
            </a:r>
          </a:p>
          <a:p>
            <a:pPr algn="l" rtl="0" eaLnBrk="1" hangingPunct="1"/>
            <a:r>
              <a:rPr lang="en-US" altLang="zh-CN" sz="2800" b="1" dirty="0" smtClean="0">
                <a:solidFill>
                  <a:schemeClr val="bg1"/>
                </a:solidFill>
              </a:rPr>
              <a:t>Much more serious damage is caused by </a:t>
            </a:r>
            <a:r>
              <a:rPr lang="en-US" altLang="zh-CN" sz="2400" b="1" dirty="0" smtClean="0">
                <a:solidFill>
                  <a:schemeClr val="bg1"/>
                </a:solidFill>
              </a:rPr>
              <a:t>Intracellular Freezing</a:t>
            </a:r>
            <a:r>
              <a:rPr lang="en-US" altLang="zh-CN" b="1" dirty="0" smtClean="0">
                <a:solidFill>
                  <a:schemeClr val="bg1"/>
                </a:solidFill>
              </a:rPr>
              <a:t> </a:t>
            </a:r>
            <a:r>
              <a:rPr lang="en-US" altLang="zh-CN" sz="2400" b="1" dirty="0" smtClean="0">
                <a:solidFill>
                  <a:schemeClr val="bg1"/>
                </a:solidFill>
              </a:rPr>
              <a:t>than by Intercellular Freezing</a:t>
            </a:r>
            <a:r>
              <a:rPr lang="en-US" altLang="zh-CN" sz="2800" b="1" dirty="0" smtClean="0">
                <a:solidFill>
                  <a:schemeClr val="bg1"/>
                </a:solidFill>
              </a:rPr>
              <a:t>.</a:t>
            </a:r>
          </a:p>
          <a:p>
            <a:pPr algn="l" rtl="0" eaLnBrk="1" hangingPunct="1"/>
            <a:r>
              <a:rPr lang="en-US" altLang="zh-CN" b="1" dirty="0" smtClean="0">
                <a:solidFill>
                  <a:srgbClr val="FF0000"/>
                </a:solidFill>
              </a:rPr>
              <a:t>2.1.1.</a:t>
            </a:r>
            <a:r>
              <a:rPr lang="en-US" altLang="zh-CN" dirty="0" smtClean="0">
                <a:solidFill>
                  <a:srgbClr val="FF0000"/>
                </a:solidFill>
              </a:rPr>
              <a:t>2  </a:t>
            </a:r>
            <a:r>
              <a:rPr lang="en-US" altLang="zh-CN" b="1" dirty="0" smtClean="0">
                <a:solidFill>
                  <a:srgbClr val="FF0000"/>
                </a:solidFill>
              </a:rPr>
              <a:t>damage of protein</a:t>
            </a:r>
            <a:r>
              <a:rPr lang="en-US" altLang="zh-CN" dirty="0" smtClean="0"/>
              <a:t>: </a:t>
            </a:r>
          </a:p>
          <a:p>
            <a:pPr algn="l" rtl="0" eaLnBrk="1" hangingPunct="1"/>
            <a:r>
              <a:rPr lang="en-US" altLang="zh-CN" dirty="0" smtClean="0">
                <a:solidFill>
                  <a:srgbClr val="00FF00"/>
                </a:solidFill>
              </a:rPr>
              <a:t>Sulfhydryl group hypothesis</a:t>
            </a:r>
            <a:r>
              <a:rPr lang="zh-CN" altLang="en-US" dirty="0" smtClean="0">
                <a:solidFill>
                  <a:srgbClr val="00FF00"/>
                </a:solidFill>
              </a:rPr>
              <a:t>（</a:t>
            </a:r>
            <a:r>
              <a:rPr lang="en-US" altLang="zh-CN" dirty="0" smtClean="0">
                <a:solidFill>
                  <a:srgbClr val="00FF00"/>
                </a:solidFill>
              </a:rPr>
              <a:t>disulfide bridge hypothesis </a:t>
            </a:r>
            <a:r>
              <a:rPr lang="zh-CN" altLang="en-US" dirty="0" smtClean="0">
                <a:solidFill>
                  <a:srgbClr val="00FF00"/>
                </a:solidFill>
              </a:rPr>
              <a:t>）</a:t>
            </a:r>
            <a:endParaRPr lang="zh-CN" alt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11048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1"/>
          <p:cNvSpPr txBox="1">
            <a:spLocks noChangeArrowheads="1"/>
          </p:cNvSpPr>
          <p:nvPr/>
        </p:nvSpPr>
        <p:spPr bwMode="auto">
          <a:xfrm>
            <a:off x="1447800" y="914400"/>
            <a:ext cx="762000" cy="152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pPr algn="just" eaLnBrk="1" hangingPunct="1"/>
            <a:r>
              <a:rPr lang="en-US" altLang="zh-CN" sz="900" b="1">
                <a:solidFill>
                  <a:schemeClr val="bg1"/>
                </a:solidFill>
              </a:rPr>
              <a:t>—SH      HS—</a:t>
            </a:r>
          </a:p>
        </p:txBody>
      </p:sp>
      <p:sp>
        <p:nvSpPr>
          <p:cNvPr id="30723" name="Freeform 12"/>
          <p:cNvSpPr>
            <a:spLocks/>
          </p:cNvSpPr>
          <p:nvPr/>
        </p:nvSpPr>
        <p:spPr bwMode="auto">
          <a:xfrm>
            <a:off x="2133600" y="762000"/>
            <a:ext cx="363538" cy="1263650"/>
          </a:xfrm>
          <a:custGeom>
            <a:avLst/>
            <a:gdLst>
              <a:gd name="T0" fmla="*/ 2147483647 w 437"/>
              <a:gd name="T1" fmla="*/ 0 h 1716"/>
              <a:gd name="T2" fmla="*/ 2147483647 w 437"/>
              <a:gd name="T3" fmla="*/ 2147483647 h 1716"/>
              <a:gd name="T4" fmla="*/ 2147483647 w 437"/>
              <a:gd name="T5" fmla="*/ 2147483647 h 1716"/>
              <a:gd name="T6" fmla="*/ 2147483647 w 437"/>
              <a:gd name="T7" fmla="*/ 2147483647 h 1716"/>
              <a:gd name="T8" fmla="*/ 2147483647 w 437"/>
              <a:gd name="T9" fmla="*/ 2147483647 h 1716"/>
              <a:gd name="T10" fmla="*/ 2147483647 w 437"/>
              <a:gd name="T11" fmla="*/ 2147483647 h 1716"/>
              <a:gd name="T12" fmla="*/ 2147483647 w 437"/>
              <a:gd name="T13" fmla="*/ 2147483647 h 1716"/>
              <a:gd name="T14" fmla="*/ 2147483647 w 437"/>
              <a:gd name="T15" fmla="*/ 2147483647 h 171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37"/>
              <a:gd name="T25" fmla="*/ 0 h 1716"/>
              <a:gd name="T26" fmla="*/ 437 w 437"/>
              <a:gd name="T27" fmla="*/ 1716 h 171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37" h="1716">
                <a:moveTo>
                  <a:pt x="227" y="0"/>
                </a:moveTo>
                <a:cubicBezTo>
                  <a:pt x="113" y="117"/>
                  <a:pt x="0" y="234"/>
                  <a:pt x="17" y="312"/>
                </a:cubicBezTo>
                <a:cubicBezTo>
                  <a:pt x="34" y="390"/>
                  <a:pt x="332" y="390"/>
                  <a:pt x="332" y="468"/>
                </a:cubicBezTo>
                <a:cubicBezTo>
                  <a:pt x="332" y="546"/>
                  <a:pt x="17" y="702"/>
                  <a:pt x="17" y="780"/>
                </a:cubicBezTo>
                <a:cubicBezTo>
                  <a:pt x="17" y="858"/>
                  <a:pt x="332" y="858"/>
                  <a:pt x="332" y="936"/>
                </a:cubicBezTo>
                <a:cubicBezTo>
                  <a:pt x="332" y="1014"/>
                  <a:pt x="0" y="1170"/>
                  <a:pt x="17" y="1248"/>
                </a:cubicBezTo>
                <a:cubicBezTo>
                  <a:pt x="34" y="1326"/>
                  <a:pt x="437" y="1326"/>
                  <a:pt x="437" y="1404"/>
                </a:cubicBezTo>
                <a:cubicBezTo>
                  <a:pt x="437" y="1482"/>
                  <a:pt x="227" y="1599"/>
                  <a:pt x="17" y="1716"/>
                </a:cubicBezTo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30724" name="Freeform 13"/>
          <p:cNvSpPr>
            <a:spLocks/>
          </p:cNvSpPr>
          <p:nvPr/>
        </p:nvSpPr>
        <p:spPr bwMode="auto">
          <a:xfrm>
            <a:off x="1079500" y="774700"/>
            <a:ext cx="363538" cy="1263650"/>
          </a:xfrm>
          <a:custGeom>
            <a:avLst/>
            <a:gdLst>
              <a:gd name="T0" fmla="*/ 2147483647 w 437"/>
              <a:gd name="T1" fmla="*/ 0 h 1768"/>
              <a:gd name="T2" fmla="*/ 2147483647 w 437"/>
              <a:gd name="T3" fmla="*/ 2147483647 h 1768"/>
              <a:gd name="T4" fmla="*/ 2147483647 w 437"/>
              <a:gd name="T5" fmla="*/ 2147483647 h 1768"/>
              <a:gd name="T6" fmla="*/ 2147483647 w 437"/>
              <a:gd name="T7" fmla="*/ 2147483647 h 1768"/>
              <a:gd name="T8" fmla="*/ 2147483647 w 437"/>
              <a:gd name="T9" fmla="*/ 2147483647 h 1768"/>
              <a:gd name="T10" fmla="*/ 2147483647 w 437"/>
              <a:gd name="T11" fmla="*/ 2147483647 h 1768"/>
              <a:gd name="T12" fmla="*/ 2147483647 w 437"/>
              <a:gd name="T13" fmla="*/ 2147483647 h 1768"/>
              <a:gd name="T14" fmla="*/ 0 w 437"/>
              <a:gd name="T15" fmla="*/ 2147483647 h 17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37"/>
              <a:gd name="T25" fmla="*/ 0 h 1768"/>
              <a:gd name="T26" fmla="*/ 437 w 437"/>
              <a:gd name="T27" fmla="*/ 1768 h 17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37" h="1768">
                <a:moveTo>
                  <a:pt x="210" y="0"/>
                </a:moveTo>
                <a:cubicBezTo>
                  <a:pt x="323" y="117"/>
                  <a:pt x="437" y="234"/>
                  <a:pt x="420" y="312"/>
                </a:cubicBezTo>
                <a:cubicBezTo>
                  <a:pt x="403" y="390"/>
                  <a:pt x="105" y="390"/>
                  <a:pt x="105" y="468"/>
                </a:cubicBezTo>
                <a:cubicBezTo>
                  <a:pt x="105" y="546"/>
                  <a:pt x="420" y="676"/>
                  <a:pt x="420" y="780"/>
                </a:cubicBezTo>
                <a:cubicBezTo>
                  <a:pt x="420" y="884"/>
                  <a:pt x="105" y="988"/>
                  <a:pt x="105" y="1092"/>
                </a:cubicBezTo>
                <a:cubicBezTo>
                  <a:pt x="105" y="1196"/>
                  <a:pt x="420" y="1300"/>
                  <a:pt x="420" y="1404"/>
                </a:cubicBezTo>
                <a:cubicBezTo>
                  <a:pt x="420" y="1508"/>
                  <a:pt x="175" y="1664"/>
                  <a:pt x="105" y="1716"/>
                </a:cubicBezTo>
                <a:cubicBezTo>
                  <a:pt x="35" y="1768"/>
                  <a:pt x="17" y="1742"/>
                  <a:pt x="0" y="1716"/>
                </a:cubicBezTo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30725" name="Text Box 24"/>
          <p:cNvSpPr txBox="1">
            <a:spLocks noChangeArrowheads="1"/>
          </p:cNvSpPr>
          <p:nvPr/>
        </p:nvSpPr>
        <p:spPr bwMode="auto">
          <a:xfrm>
            <a:off x="5803900" y="1320800"/>
            <a:ext cx="228600" cy="381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pPr algn="just" eaLnBrk="1" hangingPunct="1"/>
            <a:r>
              <a:rPr lang="en-US" altLang="zh-CN" sz="1000" b="1">
                <a:solidFill>
                  <a:schemeClr val="bg1"/>
                </a:solidFill>
              </a:rPr>
              <a:t>S</a:t>
            </a:r>
          </a:p>
          <a:p>
            <a:pPr algn="just" eaLnBrk="1" hangingPunct="1"/>
            <a:endParaRPr lang="en-US" altLang="zh-CN" sz="1000" b="1">
              <a:solidFill>
                <a:schemeClr val="bg1"/>
              </a:solidFill>
            </a:endParaRPr>
          </a:p>
          <a:p>
            <a:pPr algn="just" eaLnBrk="1" hangingPunct="1"/>
            <a:r>
              <a:rPr lang="en-US" altLang="zh-CN" sz="1000" b="1">
                <a:solidFill>
                  <a:schemeClr val="bg1"/>
                </a:solidFill>
              </a:rPr>
              <a:t>S</a:t>
            </a:r>
            <a:endParaRPr lang="en-US" altLang="zh-CN" sz="1000">
              <a:solidFill>
                <a:schemeClr val="bg1"/>
              </a:solidFill>
            </a:endParaRPr>
          </a:p>
        </p:txBody>
      </p:sp>
      <p:sp>
        <p:nvSpPr>
          <p:cNvPr id="30726" name="Line 25"/>
          <p:cNvSpPr>
            <a:spLocks noChangeShapeType="1"/>
          </p:cNvSpPr>
          <p:nvPr/>
        </p:nvSpPr>
        <p:spPr bwMode="auto">
          <a:xfrm>
            <a:off x="5853113" y="1485900"/>
            <a:ext cx="0" cy="1587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30727" name="Freeform 26"/>
          <p:cNvSpPr>
            <a:spLocks/>
          </p:cNvSpPr>
          <p:nvPr/>
        </p:nvSpPr>
        <p:spPr bwMode="auto">
          <a:xfrm>
            <a:off x="5480050" y="987425"/>
            <a:ext cx="625475" cy="947738"/>
          </a:xfrm>
          <a:custGeom>
            <a:avLst/>
            <a:gdLst>
              <a:gd name="T0" fmla="*/ 2147483647 w 752"/>
              <a:gd name="T1" fmla="*/ 0 h 936"/>
              <a:gd name="T2" fmla="*/ 2147483647 w 752"/>
              <a:gd name="T3" fmla="*/ 2147483647 h 936"/>
              <a:gd name="T4" fmla="*/ 2147483647 w 752"/>
              <a:gd name="T5" fmla="*/ 2147483647 h 936"/>
              <a:gd name="T6" fmla="*/ 2147483647 w 752"/>
              <a:gd name="T7" fmla="*/ 2147483647 h 936"/>
              <a:gd name="T8" fmla="*/ 0 60000 65536"/>
              <a:gd name="T9" fmla="*/ 0 60000 65536"/>
              <a:gd name="T10" fmla="*/ 0 60000 65536"/>
              <a:gd name="T11" fmla="*/ 0 60000 65536"/>
              <a:gd name="T12" fmla="*/ 0 w 752"/>
              <a:gd name="T13" fmla="*/ 0 h 936"/>
              <a:gd name="T14" fmla="*/ 752 w 752"/>
              <a:gd name="T15" fmla="*/ 936 h 9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2" h="936">
                <a:moveTo>
                  <a:pt x="542" y="0"/>
                </a:moveTo>
                <a:cubicBezTo>
                  <a:pt x="638" y="26"/>
                  <a:pt x="734" y="52"/>
                  <a:pt x="647" y="156"/>
                </a:cubicBezTo>
                <a:cubicBezTo>
                  <a:pt x="560" y="260"/>
                  <a:pt x="0" y="494"/>
                  <a:pt x="17" y="624"/>
                </a:cubicBezTo>
                <a:cubicBezTo>
                  <a:pt x="34" y="754"/>
                  <a:pt x="630" y="884"/>
                  <a:pt x="752" y="936"/>
                </a:cubicBezTo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30728" name="Freeform 27"/>
          <p:cNvSpPr>
            <a:spLocks/>
          </p:cNvSpPr>
          <p:nvPr/>
        </p:nvSpPr>
        <p:spPr bwMode="auto">
          <a:xfrm>
            <a:off x="6526213" y="1144588"/>
            <a:ext cx="625475" cy="947737"/>
          </a:xfrm>
          <a:custGeom>
            <a:avLst/>
            <a:gdLst>
              <a:gd name="T0" fmla="*/ 2147483647 w 752"/>
              <a:gd name="T1" fmla="*/ 0 h 936"/>
              <a:gd name="T2" fmla="*/ 2147483647 w 752"/>
              <a:gd name="T3" fmla="*/ 2147483647 h 936"/>
              <a:gd name="T4" fmla="*/ 2147483647 w 752"/>
              <a:gd name="T5" fmla="*/ 2147483647 h 936"/>
              <a:gd name="T6" fmla="*/ 2147483647 w 752"/>
              <a:gd name="T7" fmla="*/ 2147483647 h 936"/>
              <a:gd name="T8" fmla="*/ 0 60000 65536"/>
              <a:gd name="T9" fmla="*/ 0 60000 65536"/>
              <a:gd name="T10" fmla="*/ 0 60000 65536"/>
              <a:gd name="T11" fmla="*/ 0 60000 65536"/>
              <a:gd name="T12" fmla="*/ 0 w 752"/>
              <a:gd name="T13" fmla="*/ 0 h 936"/>
              <a:gd name="T14" fmla="*/ 752 w 752"/>
              <a:gd name="T15" fmla="*/ 936 h 9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2" h="936">
                <a:moveTo>
                  <a:pt x="542" y="0"/>
                </a:moveTo>
                <a:cubicBezTo>
                  <a:pt x="638" y="26"/>
                  <a:pt x="734" y="52"/>
                  <a:pt x="647" y="156"/>
                </a:cubicBezTo>
                <a:cubicBezTo>
                  <a:pt x="560" y="260"/>
                  <a:pt x="0" y="494"/>
                  <a:pt x="17" y="624"/>
                </a:cubicBezTo>
                <a:cubicBezTo>
                  <a:pt x="34" y="754"/>
                  <a:pt x="630" y="884"/>
                  <a:pt x="752" y="936"/>
                </a:cubicBezTo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30729" name="Freeform 30"/>
          <p:cNvSpPr>
            <a:spLocks/>
          </p:cNvSpPr>
          <p:nvPr/>
        </p:nvSpPr>
        <p:spPr bwMode="auto">
          <a:xfrm>
            <a:off x="5829300" y="2566988"/>
            <a:ext cx="623888" cy="947737"/>
          </a:xfrm>
          <a:custGeom>
            <a:avLst/>
            <a:gdLst>
              <a:gd name="T0" fmla="*/ 2147483647 w 752"/>
              <a:gd name="T1" fmla="*/ 0 h 936"/>
              <a:gd name="T2" fmla="*/ 2147483647 w 752"/>
              <a:gd name="T3" fmla="*/ 2147483647 h 936"/>
              <a:gd name="T4" fmla="*/ 2147483647 w 752"/>
              <a:gd name="T5" fmla="*/ 2147483647 h 936"/>
              <a:gd name="T6" fmla="*/ 2147483647 w 752"/>
              <a:gd name="T7" fmla="*/ 2147483647 h 936"/>
              <a:gd name="T8" fmla="*/ 0 60000 65536"/>
              <a:gd name="T9" fmla="*/ 0 60000 65536"/>
              <a:gd name="T10" fmla="*/ 0 60000 65536"/>
              <a:gd name="T11" fmla="*/ 0 60000 65536"/>
              <a:gd name="T12" fmla="*/ 0 w 752"/>
              <a:gd name="T13" fmla="*/ 0 h 936"/>
              <a:gd name="T14" fmla="*/ 752 w 752"/>
              <a:gd name="T15" fmla="*/ 936 h 9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2" h="936">
                <a:moveTo>
                  <a:pt x="542" y="0"/>
                </a:moveTo>
                <a:cubicBezTo>
                  <a:pt x="638" y="26"/>
                  <a:pt x="734" y="52"/>
                  <a:pt x="647" y="156"/>
                </a:cubicBezTo>
                <a:cubicBezTo>
                  <a:pt x="560" y="260"/>
                  <a:pt x="0" y="494"/>
                  <a:pt x="17" y="624"/>
                </a:cubicBezTo>
                <a:cubicBezTo>
                  <a:pt x="34" y="754"/>
                  <a:pt x="630" y="884"/>
                  <a:pt x="752" y="936"/>
                </a:cubicBezTo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30730" name="Freeform 31"/>
          <p:cNvSpPr>
            <a:spLocks/>
          </p:cNvSpPr>
          <p:nvPr/>
        </p:nvSpPr>
        <p:spPr bwMode="auto">
          <a:xfrm>
            <a:off x="6443663" y="2636838"/>
            <a:ext cx="623887" cy="947737"/>
          </a:xfrm>
          <a:custGeom>
            <a:avLst/>
            <a:gdLst>
              <a:gd name="T0" fmla="*/ 2147483647 w 752"/>
              <a:gd name="T1" fmla="*/ 0 h 936"/>
              <a:gd name="T2" fmla="*/ 2147483647 w 752"/>
              <a:gd name="T3" fmla="*/ 2147483647 h 936"/>
              <a:gd name="T4" fmla="*/ 2147483647 w 752"/>
              <a:gd name="T5" fmla="*/ 2147483647 h 936"/>
              <a:gd name="T6" fmla="*/ 2147483647 w 752"/>
              <a:gd name="T7" fmla="*/ 2147483647 h 936"/>
              <a:gd name="T8" fmla="*/ 0 60000 65536"/>
              <a:gd name="T9" fmla="*/ 0 60000 65536"/>
              <a:gd name="T10" fmla="*/ 0 60000 65536"/>
              <a:gd name="T11" fmla="*/ 0 60000 65536"/>
              <a:gd name="T12" fmla="*/ 0 w 752"/>
              <a:gd name="T13" fmla="*/ 0 h 936"/>
              <a:gd name="T14" fmla="*/ 752 w 752"/>
              <a:gd name="T15" fmla="*/ 936 h 9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2" h="936">
                <a:moveTo>
                  <a:pt x="542" y="0"/>
                </a:moveTo>
                <a:cubicBezTo>
                  <a:pt x="638" y="26"/>
                  <a:pt x="734" y="52"/>
                  <a:pt x="647" y="156"/>
                </a:cubicBezTo>
                <a:cubicBezTo>
                  <a:pt x="560" y="260"/>
                  <a:pt x="0" y="494"/>
                  <a:pt x="17" y="624"/>
                </a:cubicBezTo>
                <a:cubicBezTo>
                  <a:pt x="34" y="754"/>
                  <a:pt x="630" y="884"/>
                  <a:pt x="752" y="936"/>
                </a:cubicBezTo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30731" name="Freeform 34"/>
          <p:cNvSpPr>
            <a:spLocks/>
          </p:cNvSpPr>
          <p:nvPr/>
        </p:nvSpPr>
        <p:spPr bwMode="auto">
          <a:xfrm>
            <a:off x="6781800" y="4267200"/>
            <a:ext cx="623888" cy="947738"/>
          </a:xfrm>
          <a:custGeom>
            <a:avLst/>
            <a:gdLst>
              <a:gd name="T0" fmla="*/ 2147483647 w 752"/>
              <a:gd name="T1" fmla="*/ 0 h 936"/>
              <a:gd name="T2" fmla="*/ 2147483647 w 752"/>
              <a:gd name="T3" fmla="*/ 2147483647 h 936"/>
              <a:gd name="T4" fmla="*/ 2147483647 w 752"/>
              <a:gd name="T5" fmla="*/ 2147483647 h 936"/>
              <a:gd name="T6" fmla="*/ 2147483647 w 752"/>
              <a:gd name="T7" fmla="*/ 2147483647 h 936"/>
              <a:gd name="T8" fmla="*/ 0 60000 65536"/>
              <a:gd name="T9" fmla="*/ 0 60000 65536"/>
              <a:gd name="T10" fmla="*/ 0 60000 65536"/>
              <a:gd name="T11" fmla="*/ 0 60000 65536"/>
              <a:gd name="T12" fmla="*/ 0 w 752"/>
              <a:gd name="T13" fmla="*/ 0 h 936"/>
              <a:gd name="T14" fmla="*/ 752 w 752"/>
              <a:gd name="T15" fmla="*/ 936 h 9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2" h="936">
                <a:moveTo>
                  <a:pt x="542" y="0"/>
                </a:moveTo>
                <a:cubicBezTo>
                  <a:pt x="638" y="26"/>
                  <a:pt x="734" y="52"/>
                  <a:pt x="647" y="156"/>
                </a:cubicBezTo>
                <a:cubicBezTo>
                  <a:pt x="560" y="260"/>
                  <a:pt x="0" y="494"/>
                  <a:pt x="17" y="624"/>
                </a:cubicBezTo>
                <a:cubicBezTo>
                  <a:pt x="34" y="754"/>
                  <a:pt x="630" y="884"/>
                  <a:pt x="752" y="936"/>
                </a:cubicBezTo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30732" name="Text Box 36"/>
          <p:cNvSpPr txBox="1">
            <a:spLocks noChangeArrowheads="1"/>
          </p:cNvSpPr>
          <p:nvPr/>
        </p:nvSpPr>
        <p:spPr bwMode="auto">
          <a:xfrm>
            <a:off x="3886200" y="914400"/>
            <a:ext cx="1549400" cy="4265613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pPr algn="just" eaLnBrk="1" hangingPunct="1"/>
            <a:r>
              <a:rPr lang="en-US" altLang="zh-CN" sz="2800" b="1">
                <a:solidFill>
                  <a:schemeClr val="bg1"/>
                </a:solidFill>
              </a:rPr>
              <a:t>Before freezing</a:t>
            </a:r>
          </a:p>
          <a:p>
            <a:pPr algn="just" eaLnBrk="1" hangingPunct="1"/>
            <a:endParaRPr lang="en-US" altLang="zh-CN" sz="2800" b="1">
              <a:solidFill>
                <a:schemeClr val="bg1"/>
              </a:solidFill>
            </a:endParaRPr>
          </a:p>
          <a:p>
            <a:pPr algn="just" eaLnBrk="1" hangingPunct="1"/>
            <a:endParaRPr lang="en-US" altLang="zh-CN" sz="2800" b="1">
              <a:solidFill>
                <a:schemeClr val="bg1"/>
              </a:solidFill>
            </a:endParaRPr>
          </a:p>
          <a:p>
            <a:pPr algn="just" eaLnBrk="1" hangingPunct="1"/>
            <a:r>
              <a:rPr lang="en-US" altLang="zh-CN" sz="2800" b="1">
                <a:solidFill>
                  <a:schemeClr val="bg1"/>
                </a:solidFill>
              </a:rPr>
              <a:t>frozen</a:t>
            </a:r>
          </a:p>
          <a:p>
            <a:pPr algn="just" eaLnBrk="1" hangingPunct="1"/>
            <a:endParaRPr lang="en-US" altLang="zh-CN" sz="2800" b="1">
              <a:solidFill>
                <a:schemeClr val="bg1"/>
              </a:solidFill>
            </a:endParaRPr>
          </a:p>
          <a:p>
            <a:pPr algn="just" eaLnBrk="1" hangingPunct="1"/>
            <a:endParaRPr lang="en-US" altLang="zh-CN" sz="2800" b="1">
              <a:solidFill>
                <a:schemeClr val="bg1"/>
              </a:solidFill>
            </a:endParaRPr>
          </a:p>
          <a:p>
            <a:pPr algn="just" eaLnBrk="1" hangingPunct="1"/>
            <a:endParaRPr lang="en-US" altLang="zh-CN" sz="2800" b="1">
              <a:solidFill>
                <a:schemeClr val="bg1"/>
              </a:solidFill>
            </a:endParaRPr>
          </a:p>
          <a:p>
            <a:pPr algn="just" eaLnBrk="1" hangingPunct="1"/>
            <a:r>
              <a:rPr lang="en-US" altLang="zh-CN" sz="2800" b="1">
                <a:solidFill>
                  <a:schemeClr val="bg1"/>
                </a:solidFill>
              </a:rPr>
              <a:t>defrozen</a:t>
            </a:r>
            <a:endParaRPr lang="en-US" altLang="zh-CN" sz="2800">
              <a:solidFill>
                <a:schemeClr val="bg1"/>
              </a:solidFill>
            </a:endParaRPr>
          </a:p>
        </p:txBody>
      </p:sp>
      <p:sp>
        <p:nvSpPr>
          <p:cNvPr id="30733" name="Text Box 38"/>
          <p:cNvSpPr txBox="1">
            <a:spLocks noChangeArrowheads="1"/>
          </p:cNvSpPr>
          <p:nvPr/>
        </p:nvSpPr>
        <p:spPr bwMode="auto">
          <a:xfrm>
            <a:off x="2514600" y="1752600"/>
            <a:ext cx="762000" cy="152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pPr algn="just" eaLnBrk="1" hangingPunct="1"/>
            <a:r>
              <a:rPr lang="en-US" altLang="zh-CN" sz="900" b="1">
                <a:solidFill>
                  <a:schemeClr val="bg1"/>
                </a:solidFill>
              </a:rPr>
              <a:t>—SH     H S—</a:t>
            </a:r>
          </a:p>
        </p:txBody>
      </p:sp>
      <p:sp>
        <p:nvSpPr>
          <p:cNvPr id="30734" name="Freeform 39"/>
          <p:cNvSpPr>
            <a:spLocks/>
          </p:cNvSpPr>
          <p:nvPr/>
        </p:nvSpPr>
        <p:spPr bwMode="auto">
          <a:xfrm rot="10560764">
            <a:off x="3205163" y="647700"/>
            <a:ext cx="363537" cy="1422400"/>
          </a:xfrm>
          <a:custGeom>
            <a:avLst/>
            <a:gdLst>
              <a:gd name="T0" fmla="*/ 2147483647 w 437"/>
              <a:gd name="T1" fmla="*/ 0 h 1768"/>
              <a:gd name="T2" fmla="*/ 2147483647 w 437"/>
              <a:gd name="T3" fmla="*/ 2147483647 h 1768"/>
              <a:gd name="T4" fmla="*/ 2147483647 w 437"/>
              <a:gd name="T5" fmla="*/ 2147483647 h 1768"/>
              <a:gd name="T6" fmla="*/ 2147483647 w 437"/>
              <a:gd name="T7" fmla="*/ 2147483647 h 1768"/>
              <a:gd name="T8" fmla="*/ 2147483647 w 437"/>
              <a:gd name="T9" fmla="*/ 2147483647 h 1768"/>
              <a:gd name="T10" fmla="*/ 2147483647 w 437"/>
              <a:gd name="T11" fmla="*/ 2147483647 h 1768"/>
              <a:gd name="T12" fmla="*/ 2147483647 w 437"/>
              <a:gd name="T13" fmla="*/ 2147483647 h 1768"/>
              <a:gd name="T14" fmla="*/ 0 w 437"/>
              <a:gd name="T15" fmla="*/ 2147483647 h 17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37"/>
              <a:gd name="T25" fmla="*/ 0 h 1768"/>
              <a:gd name="T26" fmla="*/ 437 w 437"/>
              <a:gd name="T27" fmla="*/ 1768 h 17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37" h="1768">
                <a:moveTo>
                  <a:pt x="210" y="0"/>
                </a:moveTo>
                <a:cubicBezTo>
                  <a:pt x="323" y="117"/>
                  <a:pt x="437" y="234"/>
                  <a:pt x="420" y="312"/>
                </a:cubicBezTo>
                <a:cubicBezTo>
                  <a:pt x="403" y="390"/>
                  <a:pt x="105" y="390"/>
                  <a:pt x="105" y="468"/>
                </a:cubicBezTo>
                <a:cubicBezTo>
                  <a:pt x="105" y="546"/>
                  <a:pt x="420" y="676"/>
                  <a:pt x="420" y="780"/>
                </a:cubicBezTo>
                <a:cubicBezTo>
                  <a:pt x="420" y="884"/>
                  <a:pt x="105" y="988"/>
                  <a:pt x="105" y="1092"/>
                </a:cubicBezTo>
                <a:cubicBezTo>
                  <a:pt x="105" y="1196"/>
                  <a:pt x="420" y="1300"/>
                  <a:pt x="420" y="1404"/>
                </a:cubicBezTo>
                <a:cubicBezTo>
                  <a:pt x="420" y="1508"/>
                  <a:pt x="175" y="1664"/>
                  <a:pt x="105" y="1716"/>
                </a:cubicBezTo>
                <a:cubicBezTo>
                  <a:pt x="35" y="1768"/>
                  <a:pt x="17" y="1742"/>
                  <a:pt x="0" y="1716"/>
                </a:cubicBezTo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30735" name="Text Box 40"/>
          <p:cNvSpPr txBox="1">
            <a:spLocks noChangeArrowheads="1"/>
          </p:cNvSpPr>
          <p:nvPr/>
        </p:nvSpPr>
        <p:spPr bwMode="auto">
          <a:xfrm>
            <a:off x="1701800" y="2552700"/>
            <a:ext cx="533400" cy="152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pPr algn="just" eaLnBrk="1" hangingPunct="1"/>
            <a:r>
              <a:rPr lang="en-US" altLang="zh-CN" sz="900" b="1">
                <a:solidFill>
                  <a:schemeClr val="bg1"/>
                </a:solidFill>
              </a:rPr>
              <a:t>—S—S—</a:t>
            </a:r>
            <a:endParaRPr lang="en-US" altLang="zh-CN" sz="900">
              <a:solidFill>
                <a:schemeClr val="bg1"/>
              </a:solidFill>
            </a:endParaRPr>
          </a:p>
        </p:txBody>
      </p:sp>
      <p:sp>
        <p:nvSpPr>
          <p:cNvPr id="30736" name="Text Box 41"/>
          <p:cNvSpPr txBox="1">
            <a:spLocks noChangeArrowheads="1"/>
          </p:cNvSpPr>
          <p:nvPr/>
        </p:nvSpPr>
        <p:spPr bwMode="auto">
          <a:xfrm>
            <a:off x="2463800" y="3365500"/>
            <a:ext cx="533400" cy="152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pPr algn="just" eaLnBrk="1" hangingPunct="1"/>
            <a:r>
              <a:rPr lang="en-US" altLang="zh-CN" sz="900" b="1">
                <a:solidFill>
                  <a:schemeClr val="bg1"/>
                </a:solidFill>
              </a:rPr>
              <a:t>—S—S—</a:t>
            </a:r>
            <a:endParaRPr lang="en-US" altLang="zh-CN" sz="900">
              <a:solidFill>
                <a:schemeClr val="bg1"/>
              </a:solidFill>
            </a:endParaRPr>
          </a:p>
        </p:txBody>
      </p:sp>
      <p:sp>
        <p:nvSpPr>
          <p:cNvPr id="30737" name="Freeform 42"/>
          <p:cNvSpPr>
            <a:spLocks/>
          </p:cNvSpPr>
          <p:nvPr/>
        </p:nvSpPr>
        <p:spPr bwMode="auto">
          <a:xfrm>
            <a:off x="2136775" y="2406650"/>
            <a:ext cx="363538" cy="1263650"/>
          </a:xfrm>
          <a:custGeom>
            <a:avLst/>
            <a:gdLst>
              <a:gd name="T0" fmla="*/ 2147483647 w 437"/>
              <a:gd name="T1" fmla="*/ 0 h 1716"/>
              <a:gd name="T2" fmla="*/ 2147483647 w 437"/>
              <a:gd name="T3" fmla="*/ 2147483647 h 1716"/>
              <a:gd name="T4" fmla="*/ 2147483647 w 437"/>
              <a:gd name="T5" fmla="*/ 2147483647 h 1716"/>
              <a:gd name="T6" fmla="*/ 2147483647 w 437"/>
              <a:gd name="T7" fmla="*/ 2147483647 h 1716"/>
              <a:gd name="T8" fmla="*/ 2147483647 w 437"/>
              <a:gd name="T9" fmla="*/ 2147483647 h 1716"/>
              <a:gd name="T10" fmla="*/ 2147483647 w 437"/>
              <a:gd name="T11" fmla="*/ 2147483647 h 1716"/>
              <a:gd name="T12" fmla="*/ 2147483647 w 437"/>
              <a:gd name="T13" fmla="*/ 2147483647 h 1716"/>
              <a:gd name="T14" fmla="*/ 2147483647 w 437"/>
              <a:gd name="T15" fmla="*/ 2147483647 h 171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37"/>
              <a:gd name="T25" fmla="*/ 0 h 1716"/>
              <a:gd name="T26" fmla="*/ 437 w 437"/>
              <a:gd name="T27" fmla="*/ 1716 h 171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37" h="1716">
                <a:moveTo>
                  <a:pt x="227" y="0"/>
                </a:moveTo>
                <a:cubicBezTo>
                  <a:pt x="113" y="117"/>
                  <a:pt x="0" y="234"/>
                  <a:pt x="17" y="312"/>
                </a:cubicBezTo>
                <a:cubicBezTo>
                  <a:pt x="34" y="390"/>
                  <a:pt x="332" y="390"/>
                  <a:pt x="332" y="468"/>
                </a:cubicBezTo>
                <a:cubicBezTo>
                  <a:pt x="332" y="546"/>
                  <a:pt x="17" y="702"/>
                  <a:pt x="17" y="780"/>
                </a:cubicBezTo>
                <a:cubicBezTo>
                  <a:pt x="17" y="858"/>
                  <a:pt x="332" y="858"/>
                  <a:pt x="332" y="936"/>
                </a:cubicBezTo>
                <a:cubicBezTo>
                  <a:pt x="332" y="1014"/>
                  <a:pt x="0" y="1170"/>
                  <a:pt x="17" y="1248"/>
                </a:cubicBezTo>
                <a:cubicBezTo>
                  <a:pt x="34" y="1326"/>
                  <a:pt x="437" y="1326"/>
                  <a:pt x="437" y="1404"/>
                </a:cubicBezTo>
                <a:cubicBezTo>
                  <a:pt x="437" y="1482"/>
                  <a:pt x="227" y="1599"/>
                  <a:pt x="17" y="1716"/>
                </a:cubicBezTo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30738" name="Freeform 43"/>
          <p:cNvSpPr>
            <a:spLocks/>
          </p:cNvSpPr>
          <p:nvPr/>
        </p:nvSpPr>
        <p:spPr bwMode="auto">
          <a:xfrm>
            <a:off x="1376363" y="2419350"/>
            <a:ext cx="363537" cy="1263650"/>
          </a:xfrm>
          <a:custGeom>
            <a:avLst/>
            <a:gdLst>
              <a:gd name="T0" fmla="*/ 2147483647 w 437"/>
              <a:gd name="T1" fmla="*/ 0 h 1768"/>
              <a:gd name="T2" fmla="*/ 2147483647 w 437"/>
              <a:gd name="T3" fmla="*/ 2147483647 h 1768"/>
              <a:gd name="T4" fmla="*/ 2147483647 w 437"/>
              <a:gd name="T5" fmla="*/ 2147483647 h 1768"/>
              <a:gd name="T6" fmla="*/ 2147483647 w 437"/>
              <a:gd name="T7" fmla="*/ 2147483647 h 1768"/>
              <a:gd name="T8" fmla="*/ 2147483647 w 437"/>
              <a:gd name="T9" fmla="*/ 2147483647 h 1768"/>
              <a:gd name="T10" fmla="*/ 2147483647 w 437"/>
              <a:gd name="T11" fmla="*/ 2147483647 h 1768"/>
              <a:gd name="T12" fmla="*/ 2147483647 w 437"/>
              <a:gd name="T13" fmla="*/ 2147483647 h 1768"/>
              <a:gd name="T14" fmla="*/ 0 w 437"/>
              <a:gd name="T15" fmla="*/ 2147483647 h 17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37"/>
              <a:gd name="T25" fmla="*/ 0 h 1768"/>
              <a:gd name="T26" fmla="*/ 437 w 437"/>
              <a:gd name="T27" fmla="*/ 1768 h 17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37" h="1768">
                <a:moveTo>
                  <a:pt x="210" y="0"/>
                </a:moveTo>
                <a:cubicBezTo>
                  <a:pt x="323" y="117"/>
                  <a:pt x="437" y="234"/>
                  <a:pt x="420" y="312"/>
                </a:cubicBezTo>
                <a:cubicBezTo>
                  <a:pt x="403" y="390"/>
                  <a:pt x="105" y="390"/>
                  <a:pt x="105" y="468"/>
                </a:cubicBezTo>
                <a:cubicBezTo>
                  <a:pt x="105" y="546"/>
                  <a:pt x="420" y="676"/>
                  <a:pt x="420" y="780"/>
                </a:cubicBezTo>
                <a:cubicBezTo>
                  <a:pt x="420" y="884"/>
                  <a:pt x="105" y="988"/>
                  <a:pt x="105" y="1092"/>
                </a:cubicBezTo>
                <a:cubicBezTo>
                  <a:pt x="105" y="1196"/>
                  <a:pt x="420" y="1300"/>
                  <a:pt x="420" y="1404"/>
                </a:cubicBezTo>
                <a:cubicBezTo>
                  <a:pt x="420" y="1508"/>
                  <a:pt x="175" y="1664"/>
                  <a:pt x="105" y="1716"/>
                </a:cubicBezTo>
                <a:cubicBezTo>
                  <a:pt x="35" y="1768"/>
                  <a:pt x="17" y="1742"/>
                  <a:pt x="0" y="1716"/>
                </a:cubicBezTo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30739" name="Freeform 44"/>
          <p:cNvSpPr>
            <a:spLocks/>
          </p:cNvSpPr>
          <p:nvPr/>
        </p:nvSpPr>
        <p:spPr bwMode="auto">
          <a:xfrm rot="10560764">
            <a:off x="2874963" y="2260600"/>
            <a:ext cx="363537" cy="1422400"/>
          </a:xfrm>
          <a:custGeom>
            <a:avLst/>
            <a:gdLst>
              <a:gd name="T0" fmla="*/ 2147483647 w 437"/>
              <a:gd name="T1" fmla="*/ 0 h 1768"/>
              <a:gd name="T2" fmla="*/ 2147483647 w 437"/>
              <a:gd name="T3" fmla="*/ 2147483647 h 1768"/>
              <a:gd name="T4" fmla="*/ 2147483647 w 437"/>
              <a:gd name="T5" fmla="*/ 2147483647 h 1768"/>
              <a:gd name="T6" fmla="*/ 2147483647 w 437"/>
              <a:gd name="T7" fmla="*/ 2147483647 h 1768"/>
              <a:gd name="T8" fmla="*/ 2147483647 w 437"/>
              <a:gd name="T9" fmla="*/ 2147483647 h 1768"/>
              <a:gd name="T10" fmla="*/ 2147483647 w 437"/>
              <a:gd name="T11" fmla="*/ 2147483647 h 1768"/>
              <a:gd name="T12" fmla="*/ 2147483647 w 437"/>
              <a:gd name="T13" fmla="*/ 2147483647 h 1768"/>
              <a:gd name="T14" fmla="*/ 0 w 437"/>
              <a:gd name="T15" fmla="*/ 2147483647 h 17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37"/>
              <a:gd name="T25" fmla="*/ 0 h 1768"/>
              <a:gd name="T26" fmla="*/ 437 w 437"/>
              <a:gd name="T27" fmla="*/ 1768 h 17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37" h="1768">
                <a:moveTo>
                  <a:pt x="210" y="0"/>
                </a:moveTo>
                <a:cubicBezTo>
                  <a:pt x="323" y="117"/>
                  <a:pt x="437" y="234"/>
                  <a:pt x="420" y="312"/>
                </a:cubicBezTo>
                <a:cubicBezTo>
                  <a:pt x="403" y="390"/>
                  <a:pt x="105" y="390"/>
                  <a:pt x="105" y="468"/>
                </a:cubicBezTo>
                <a:cubicBezTo>
                  <a:pt x="105" y="546"/>
                  <a:pt x="420" y="676"/>
                  <a:pt x="420" y="780"/>
                </a:cubicBezTo>
                <a:cubicBezTo>
                  <a:pt x="420" y="884"/>
                  <a:pt x="105" y="988"/>
                  <a:pt x="105" y="1092"/>
                </a:cubicBezTo>
                <a:cubicBezTo>
                  <a:pt x="105" y="1196"/>
                  <a:pt x="420" y="1300"/>
                  <a:pt x="420" y="1404"/>
                </a:cubicBezTo>
                <a:cubicBezTo>
                  <a:pt x="420" y="1508"/>
                  <a:pt x="175" y="1664"/>
                  <a:pt x="105" y="1716"/>
                </a:cubicBezTo>
                <a:cubicBezTo>
                  <a:pt x="35" y="1768"/>
                  <a:pt x="17" y="1742"/>
                  <a:pt x="0" y="1716"/>
                </a:cubicBezTo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30740" name="Text Box 45"/>
          <p:cNvSpPr txBox="1">
            <a:spLocks noChangeArrowheads="1"/>
          </p:cNvSpPr>
          <p:nvPr/>
        </p:nvSpPr>
        <p:spPr bwMode="auto">
          <a:xfrm>
            <a:off x="1371600" y="4241800"/>
            <a:ext cx="533400" cy="152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pPr algn="just" eaLnBrk="1" hangingPunct="1"/>
            <a:r>
              <a:rPr lang="en-US" altLang="zh-CN" sz="900" b="1">
                <a:solidFill>
                  <a:schemeClr val="bg1"/>
                </a:solidFill>
              </a:rPr>
              <a:t>—S—S—</a:t>
            </a:r>
            <a:endParaRPr lang="en-US" altLang="zh-CN" sz="900">
              <a:solidFill>
                <a:schemeClr val="bg1"/>
              </a:solidFill>
            </a:endParaRPr>
          </a:p>
        </p:txBody>
      </p:sp>
      <p:sp>
        <p:nvSpPr>
          <p:cNvPr id="30741" name="Text Box 46"/>
          <p:cNvSpPr txBox="1">
            <a:spLocks noChangeArrowheads="1"/>
          </p:cNvSpPr>
          <p:nvPr/>
        </p:nvSpPr>
        <p:spPr bwMode="auto">
          <a:xfrm>
            <a:off x="2971800" y="5029200"/>
            <a:ext cx="533400" cy="152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pPr algn="just" eaLnBrk="1" hangingPunct="1"/>
            <a:r>
              <a:rPr lang="en-US" altLang="zh-CN" sz="900" b="1">
                <a:solidFill>
                  <a:schemeClr val="bg1"/>
                </a:solidFill>
              </a:rPr>
              <a:t>—S—S—</a:t>
            </a:r>
            <a:endParaRPr lang="en-US" altLang="zh-CN" sz="900">
              <a:solidFill>
                <a:schemeClr val="bg1"/>
              </a:solidFill>
            </a:endParaRPr>
          </a:p>
        </p:txBody>
      </p:sp>
      <p:sp>
        <p:nvSpPr>
          <p:cNvPr id="30742" name="Freeform 47"/>
          <p:cNvSpPr>
            <a:spLocks/>
          </p:cNvSpPr>
          <p:nvPr/>
        </p:nvSpPr>
        <p:spPr bwMode="auto">
          <a:xfrm>
            <a:off x="1003300" y="4089400"/>
            <a:ext cx="363538" cy="1263650"/>
          </a:xfrm>
          <a:custGeom>
            <a:avLst/>
            <a:gdLst>
              <a:gd name="T0" fmla="*/ 2147483647 w 437"/>
              <a:gd name="T1" fmla="*/ 0 h 1768"/>
              <a:gd name="T2" fmla="*/ 2147483647 w 437"/>
              <a:gd name="T3" fmla="*/ 2147483647 h 1768"/>
              <a:gd name="T4" fmla="*/ 2147483647 w 437"/>
              <a:gd name="T5" fmla="*/ 2147483647 h 1768"/>
              <a:gd name="T6" fmla="*/ 2147483647 w 437"/>
              <a:gd name="T7" fmla="*/ 2147483647 h 1768"/>
              <a:gd name="T8" fmla="*/ 2147483647 w 437"/>
              <a:gd name="T9" fmla="*/ 2147483647 h 1768"/>
              <a:gd name="T10" fmla="*/ 2147483647 w 437"/>
              <a:gd name="T11" fmla="*/ 2147483647 h 1768"/>
              <a:gd name="T12" fmla="*/ 2147483647 w 437"/>
              <a:gd name="T13" fmla="*/ 2147483647 h 1768"/>
              <a:gd name="T14" fmla="*/ 0 w 437"/>
              <a:gd name="T15" fmla="*/ 2147483647 h 17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37"/>
              <a:gd name="T25" fmla="*/ 0 h 1768"/>
              <a:gd name="T26" fmla="*/ 437 w 437"/>
              <a:gd name="T27" fmla="*/ 1768 h 17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37" h="1768">
                <a:moveTo>
                  <a:pt x="210" y="0"/>
                </a:moveTo>
                <a:cubicBezTo>
                  <a:pt x="323" y="117"/>
                  <a:pt x="437" y="234"/>
                  <a:pt x="420" y="312"/>
                </a:cubicBezTo>
                <a:cubicBezTo>
                  <a:pt x="403" y="390"/>
                  <a:pt x="105" y="390"/>
                  <a:pt x="105" y="468"/>
                </a:cubicBezTo>
                <a:cubicBezTo>
                  <a:pt x="105" y="546"/>
                  <a:pt x="420" y="676"/>
                  <a:pt x="420" y="780"/>
                </a:cubicBezTo>
                <a:cubicBezTo>
                  <a:pt x="420" y="884"/>
                  <a:pt x="105" y="988"/>
                  <a:pt x="105" y="1092"/>
                </a:cubicBezTo>
                <a:cubicBezTo>
                  <a:pt x="105" y="1196"/>
                  <a:pt x="420" y="1300"/>
                  <a:pt x="420" y="1404"/>
                </a:cubicBezTo>
                <a:cubicBezTo>
                  <a:pt x="420" y="1508"/>
                  <a:pt x="175" y="1664"/>
                  <a:pt x="105" y="1716"/>
                </a:cubicBezTo>
                <a:cubicBezTo>
                  <a:pt x="35" y="1768"/>
                  <a:pt x="17" y="1742"/>
                  <a:pt x="0" y="1716"/>
                </a:cubicBezTo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30743" name="Freeform 48"/>
          <p:cNvSpPr>
            <a:spLocks/>
          </p:cNvSpPr>
          <p:nvPr/>
        </p:nvSpPr>
        <p:spPr bwMode="auto">
          <a:xfrm rot="10560764">
            <a:off x="3322638" y="3962400"/>
            <a:ext cx="363537" cy="1422400"/>
          </a:xfrm>
          <a:custGeom>
            <a:avLst/>
            <a:gdLst>
              <a:gd name="T0" fmla="*/ 2147483647 w 437"/>
              <a:gd name="T1" fmla="*/ 0 h 1768"/>
              <a:gd name="T2" fmla="*/ 2147483647 w 437"/>
              <a:gd name="T3" fmla="*/ 2147483647 h 1768"/>
              <a:gd name="T4" fmla="*/ 2147483647 w 437"/>
              <a:gd name="T5" fmla="*/ 2147483647 h 1768"/>
              <a:gd name="T6" fmla="*/ 2147483647 w 437"/>
              <a:gd name="T7" fmla="*/ 2147483647 h 1768"/>
              <a:gd name="T8" fmla="*/ 2147483647 w 437"/>
              <a:gd name="T9" fmla="*/ 2147483647 h 1768"/>
              <a:gd name="T10" fmla="*/ 2147483647 w 437"/>
              <a:gd name="T11" fmla="*/ 2147483647 h 1768"/>
              <a:gd name="T12" fmla="*/ 2147483647 w 437"/>
              <a:gd name="T13" fmla="*/ 2147483647 h 1768"/>
              <a:gd name="T14" fmla="*/ 0 w 437"/>
              <a:gd name="T15" fmla="*/ 2147483647 h 17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37"/>
              <a:gd name="T25" fmla="*/ 0 h 1768"/>
              <a:gd name="T26" fmla="*/ 437 w 437"/>
              <a:gd name="T27" fmla="*/ 1768 h 17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37" h="1768">
                <a:moveTo>
                  <a:pt x="210" y="0"/>
                </a:moveTo>
                <a:cubicBezTo>
                  <a:pt x="323" y="117"/>
                  <a:pt x="437" y="234"/>
                  <a:pt x="420" y="312"/>
                </a:cubicBezTo>
                <a:cubicBezTo>
                  <a:pt x="403" y="390"/>
                  <a:pt x="105" y="390"/>
                  <a:pt x="105" y="468"/>
                </a:cubicBezTo>
                <a:cubicBezTo>
                  <a:pt x="105" y="546"/>
                  <a:pt x="420" y="676"/>
                  <a:pt x="420" y="780"/>
                </a:cubicBezTo>
                <a:cubicBezTo>
                  <a:pt x="420" y="884"/>
                  <a:pt x="105" y="988"/>
                  <a:pt x="105" y="1092"/>
                </a:cubicBezTo>
                <a:cubicBezTo>
                  <a:pt x="105" y="1196"/>
                  <a:pt x="420" y="1300"/>
                  <a:pt x="420" y="1404"/>
                </a:cubicBezTo>
                <a:cubicBezTo>
                  <a:pt x="420" y="1508"/>
                  <a:pt x="175" y="1664"/>
                  <a:pt x="105" y="1716"/>
                </a:cubicBezTo>
                <a:cubicBezTo>
                  <a:pt x="35" y="1768"/>
                  <a:pt x="17" y="1742"/>
                  <a:pt x="0" y="1716"/>
                </a:cubicBezTo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30744" name="Freeform 49"/>
          <p:cNvSpPr>
            <a:spLocks/>
          </p:cNvSpPr>
          <p:nvPr/>
        </p:nvSpPr>
        <p:spPr bwMode="auto">
          <a:xfrm>
            <a:off x="1811338" y="4108450"/>
            <a:ext cx="1249362" cy="1263650"/>
          </a:xfrm>
          <a:custGeom>
            <a:avLst/>
            <a:gdLst>
              <a:gd name="T0" fmla="*/ 2147483647 w 1505"/>
              <a:gd name="T1" fmla="*/ 0 h 1248"/>
              <a:gd name="T2" fmla="*/ 2147483647 w 1505"/>
              <a:gd name="T3" fmla="*/ 2147483647 h 1248"/>
              <a:gd name="T4" fmla="*/ 2147483647 w 1505"/>
              <a:gd name="T5" fmla="*/ 2147483647 h 1248"/>
              <a:gd name="T6" fmla="*/ 2147483647 w 1505"/>
              <a:gd name="T7" fmla="*/ 2147483647 h 1248"/>
              <a:gd name="T8" fmla="*/ 2147483647 w 1505"/>
              <a:gd name="T9" fmla="*/ 2147483647 h 1248"/>
              <a:gd name="T10" fmla="*/ 2147483647 w 1505"/>
              <a:gd name="T11" fmla="*/ 2147483647 h 1248"/>
              <a:gd name="T12" fmla="*/ 2147483647 w 1505"/>
              <a:gd name="T13" fmla="*/ 2147483647 h 1248"/>
              <a:gd name="T14" fmla="*/ 2147483647 w 1505"/>
              <a:gd name="T15" fmla="*/ 2147483647 h 124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505"/>
              <a:gd name="T25" fmla="*/ 0 h 1248"/>
              <a:gd name="T26" fmla="*/ 1505 w 1505"/>
              <a:gd name="T27" fmla="*/ 1248 h 124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505" h="1248">
                <a:moveTo>
                  <a:pt x="140" y="0"/>
                </a:moveTo>
                <a:cubicBezTo>
                  <a:pt x="70" y="130"/>
                  <a:pt x="0" y="260"/>
                  <a:pt x="35" y="312"/>
                </a:cubicBezTo>
                <a:cubicBezTo>
                  <a:pt x="70" y="364"/>
                  <a:pt x="280" y="260"/>
                  <a:pt x="350" y="312"/>
                </a:cubicBezTo>
                <a:cubicBezTo>
                  <a:pt x="420" y="364"/>
                  <a:pt x="367" y="572"/>
                  <a:pt x="455" y="624"/>
                </a:cubicBezTo>
                <a:cubicBezTo>
                  <a:pt x="543" y="676"/>
                  <a:pt x="787" y="572"/>
                  <a:pt x="875" y="624"/>
                </a:cubicBezTo>
                <a:cubicBezTo>
                  <a:pt x="963" y="676"/>
                  <a:pt x="893" y="884"/>
                  <a:pt x="980" y="936"/>
                </a:cubicBezTo>
                <a:cubicBezTo>
                  <a:pt x="1067" y="988"/>
                  <a:pt x="1313" y="884"/>
                  <a:pt x="1400" y="936"/>
                </a:cubicBezTo>
                <a:cubicBezTo>
                  <a:pt x="1487" y="988"/>
                  <a:pt x="1470" y="1196"/>
                  <a:pt x="1505" y="1248"/>
                </a:cubicBezTo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30745" name="Rectangle 50"/>
          <p:cNvSpPr>
            <a:spLocks noChangeArrowheads="1"/>
          </p:cNvSpPr>
          <p:nvPr/>
        </p:nvSpPr>
        <p:spPr bwMode="auto">
          <a:xfrm>
            <a:off x="6261100" y="1714500"/>
            <a:ext cx="2952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sz="1000" b="1">
                <a:solidFill>
                  <a:schemeClr val="bg1"/>
                </a:solidFill>
              </a:rPr>
              <a:t>HS—</a:t>
            </a:r>
            <a:endParaRPr lang="en-US" altLang="zh-CN" sz="1000">
              <a:solidFill>
                <a:schemeClr val="bg1"/>
              </a:solidFill>
            </a:endParaRPr>
          </a:p>
        </p:txBody>
      </p:sp>
      <p:grpSp>
        <p:nvGrpSpPr>
          <p:cNvPr id="30746" name="Group 54"/>
          <p:cNvGrpSpPr>
            <a:grpSpLocks/>
          </p:cNvGrpSpPr>
          <p:nvPr/>
        </p:nvGrpSpPr>
        <p:grpSpPr bwMode="auto">
          <a:xfrm>
            <a:off x="6096000" y="2971800"/>
            <a:ext cx="412750" cy="431800"/>
            <a:chOff x="3840" y="1872"/>
            <a:chExt cx="260" cy="272"/>
          </a:xfrm>
        </p:grpSpPr>
        <p:sp>
          <p:nvSpPr>
            <p:cNvPr id="30751" name="Text Box 51"/>
            <p:cNvSpPr txBox="1">
              <a:spLocks noChangeArrowheads="1"/>
            </p:cNvSpPr>
            <p:nvPr/>
          </p:nvSpPr>
          <p:spPr bwMode="auto">
            <a:xfrm>
              <a:off x="3840" y="1872"/>
              <a:ext cx="144" cy="24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SimSun" pitchFamily="2" charset="-122"/>
                </a:defRPr>
              </a:lvl9pPr>
            </a:lstStyle>
            <a:p>
              <a:pPr algn="just" eaLnBrk="1" hangingPunct="1"/>
              <a:r>
                <a:rPr lang="en-US" altLang="zh-CN" sz="1000" b="1">
                  <a:solidFill>
                    <a:schemeClr val="bg1"/>
                  </a:solidFill>
                </a:rPr>
                <a:t>SH</a:t>
              </a:r>
            </a:p>
            <a:p>
              <a:pPr algn="just" eaLnBrk="1" hangingPunct="1"/>
              <a:endParaRPr lang="en-US" altLang="zh-CN" sz="1000" b="1">
                <a:solidFill>
                  <a:schemeClr val="bg1"/>
                </a:solidFill>
              </a:endParaRPr>
            </a:p>
            <a:p>
              <a:pPr algn="just" eaLnBrk="1" hangingPunct="1"/>
              <a:r>
                <a:rPr lang="en-US" altLang="zh-CN" sz="1000" b="1">
                  <a:solidFill>
                    <a:schemeClr val="bg1"/>
                  </a:solidFill>
                </a:rPr>
                <a:t>S</a:t>
              </a:r>
              <a:endParaRPr lang="en-US" altLang="zh-CN" sz="1000">
                <a:solidFill>
                  <a:schemeClr val="bg1"/>
                </a:solidFill>
              </a:endParaRPr>
            </a:p>
          </p:txBody>
        </p:sp>
        <p:sp>
          <p:nvSpPr>
            <p:cNvPr id="30752" name="Rectangle 53"/>
            <p:cNvSpPr>
              <a:spLocks noChangeArrowheads="1"/>
            </p:cNvSpPr>
            <p:nvPr/>
          </p:nvSpPr>
          <p:spPr bwMode="auto">
            <a:xfrm>
              <a:off x="3896" y="2048"/>
              <a:ext cx="20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000" b="1">
                  <a:solidFill>
                    <a:schemeClr val="bg1"/>
                  </a:solidFill>
                </a:rPr>
                <a:t>—S—</a:t>
              </a:r>
              <a:endParaRPr lang="en-US" altLang="zh-CN" sz="1000">
                <a:solidFill>
                  <a:schemeClr val="bg1"/>
                </a:solidFill>
              </a:endParaRPr>
            </a:p>
          </p:txBody>
        </p:sp>
      </p:grpSp>
      <p:sp>
        <p:nvSpPr>
          <p:cNvPr id="30747" name="Text Box 56"/>
          <p:cNvSpPr txBox="1">
            <a:spLocks noChangeArrowheads="1"/>
          </p:cNvSpPr>
          <p:nvPr/>
        </p:nvSpPr>
        <p:spPr bwMode="auto">
          <a:xfrm>
            <a:off x="5919788" y="4354513"/>
            <a:ext cx="228600" cy="381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pPr algn="just" eaLnBrk="1" hangingPunct="1"/>
            <a:r>
              <a:rPr lang="en-US" altLang="zh-CN" sz="1000" b="1">
                <a:solidFill>
                  <a:schemeClr val="bg1"/>
                </a:solidFill>
              </a:rPr>
              <a:t>SH</a:t>
            </a:r>
            <a:endParaRPr lang="en-US" altLang="zh-CN" sz="1000">
              <a:solidFill>
                <a:schemeClr val="bg1"/>
              </a:solidFill>
            </a:endParaRPr>
          </a:p>
        </p:txBody>
      </p:sp>
      <p:sp>
        <p:nvSpPr>
          <p:cNvPr id="30748" name="Rectangle 57"/>
          <p:cNvSpPr>
            <a:spLocks noChangeArrowheads="1"/>
          </p:cNvSpPr>
          <p:nvPr/>
        </p:nvSpPr>
        <p:spPr bwMode="auto">
          <a:xfrm>
            <a:off x="6300788" y="4811713"/>
            <a:ext cx="5207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sz="1000" b="1">
                <a:solidFill>
                  <a:schemeClr val="bg1"/>
                </a:solidFill>
              </a:rPr>
              <a:t>—S—S—</a:t>
            </a:r>
            <a:endParaRPr lang="en-US" altLang="zh-CN" sz="1000">
              <a:solidFill>
                <a:schemeClr val="bg1"/>
              </a:solidFill>
            </a:endParaRPr>
          </a:p>
        </p:txBody>
      </p:sp>
      <p:sp>
        <p:nvSpPr>
          <p:cNvPr id="30749" name="Freeform 58"/>
          <p:cNvSpPr>
            <a:spLocks/>
          </p:cNvSpPr>
          <p:nvPr/>
        </p:nvSpPr>
        <p:spPr bwMode="auto">
          <a:xfrm>
            <a:off x="5373688" y="4125913"/>
            <a:ext cx="990600" cy="1066800"/>
          </a:xfrm>
          <a:custGeom>
            <a:avLst/>
            <a:gdLst>
              <a:gd name="T0" fmla="*/ 2147483647 w 624"/>
              <a:gd name="T1" fmla="*/ 0 h 672"/>
              <a:gd name="T2" fmla="*/ 2147483647 w 624"/>
              <a:gd name="T3" fmla="*/ 2147483647 h 672"/>
              <a:gd name="T4" fmla="*/ 2147483647 w 624"/>
              <a:gd name="T5" fmla="*/ 2147483647 h 672"/>
              <a:gd name="T6" fmla="*/ 2147483647 w 624"/>
              <a:gd name="T7" fmla="*/ 2147483647 h 672"/>
              <a:gd name="T8" fmla="*/ 2147483647 w 624"/>
              <a:gd name="T9" fmla="*/ 2147483647 h 672"/>
              <a:gd name="T10" fmla="*/ 2147483647 w 624"/>
              <a:gd name="T11" fmla="*/ 2147483647 h 67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24"/>
              <a:gd name="T19" fmla="*/ 0 h 672"/>
              <a:gd name="T20" fmla="*/ 624 w 624"/>
              <a:gd name="T21" fmla="*/ 672 h 67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24" h="672">
                <a:moveTo>
                  <a:pt x="8" y="0"/>
                </a:moveTo>
                <a:cubicBezTo>
                  <a:pt x="4" y="56"/>
                  <a:pt x="0" y="112"/>
                  <a:pt x="56" y="144"/>
                </a:cubicBezTo>
                <a:cubicBezTo>
                  <a:pt x="112" y="176"/>
                  <a:pt x="304" y="152"/>
                  <a:pt x="344" y="192"/>
                </a:cubicBezTo>
                <a:cubicBezTo>
                  <a:pt x="384" y="232"/>
                  <a:pt x="256" y="336"/>
                  <a:pt x="296" y="384"/>
                </a:cubicBezTo>
                <a:cubicBezTo>
                  <a:pt x="336" y="432"/>
                  <a:pt x="544" y="432"/>
                  <a:pt x="584" y="480"/>
                </a:cubicBezTo>
                <a:cubicBezTo>
                  <a:pt x="624" y="528"/>
                  <a:pt x="580" y="600"/>
                  <a:pt x="536" y="672"/>
                </a:cubicBezTo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30750" name="Text Box 59"/>
          <p:cNvSpPr txBox="1">
            <a:spLocks noChangeArrowheads="1"/>
          </p:cNvSpPr>
          <p:nvPr/>
        </p:nvSpPr>
        <p:spPr bwMode="auto">
          <a:xfrm>
            <a:off x="1066800" y="5791200"/>
            <a:ext cx="662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00FF00"/>
                </a:solidFill>
              </a:rPr>
              <a:t>Illustration of sulfhydryl group hypothesis</a:t>
            </a:r>
          </a:p>
        </p:txBody>
      </p:sp>
    </p:spTree>
    <p:extLst>
      <p:ext uri="{BB962C8B-B14F-4D97-AF65-F5344CB8AC3E}">
        <p14:creationId xmlns:p14="http://schemas.microsoft.com/office/powerpoint/2010/main" val="212043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algn="l" rtl="0" eaLnBrk="1" hangingPunct="1"/>
            <a:r>
              <a:rPr lang="en-US" altLang="zh-CN" sz="2800" dirty="0" smtClean="0">
                <a:solidFill>
                  <a:schemeClr val="bg1"/>
                </a:solidFill>
              </a:rPr>
              <a:t>Supported </a:t>
            </a:r>
            <a:r>
              <a:rPr lang="en-US" altLang="zh-CN" sz="2800" dirty="0" err="1" smtClean="0">
                <a:solidFill>
                  <a:schemeClr val="bg1"/>
                </a:solidFill>
              </a:rPr>
              <a:t>Exp</a:t>
            </a:r>
            <a:r>
              <a:rPr lang="zh-CN" altLang="en-US" sz="2800" dirty="0" smtClean="0">
                <a:solidFill>
                  <a:schemeClr val="bg1"/>
                </a:solidFill>
              </a:rPr>
              <a:t>：</a:t>
            </a:r>
          </a:p>
          <a:p>
            <a:pPr algn="l" rtl="0" eaLnBrk="1" hangingPunct="1"/>
            <a:r>
              <a:rPr lang="en-US" altLang="zh-CN" sz="2800" b="1" dirty="0" smtClean="0">
                <a:solidFill>
                  <a:schemeClr val="bg1"/>
                </a:solidFill>
              </a:rPr>
              <a:t>(1)</a:t>
            </a:r>
            <a:r>
              <a:rPr lang="en-US" altLang="zh-CN" sz="2800" dirty="0" smtClean="0">
                <a:solidFill>
                  <a:schemeClr val="bg1"/>
                </a:solidFill>
              </a:rPr>
              <a:t> </a:t>
            </a:r>
            <a:r>
              <a:rPr lang="zh-CN" altLang="en-US" sz="2800" dirty="0" smtClean="0">
                <a:solidFill>
                  <a:schemeClr val="bg1"/>
                </a:solidFill>
              </a:rPr>
              <a:t>－</a:t>
            </a:r>
            <a:r>
              <a:rPr lang="en-US" altLang="zh-CN" sz="2800" dirty="0" smtClean="0">
                <a:solidFill>
                  <a:schemeClr val="bg1"/>
                </a:solidFill>
              </a:rPr>
              <a:t>S</a:t>
            </a:r>
            <a:r>
              <a:rPr lang="zh-CN" altLang="en-US" sz="2800" dirty="0" smtClean="0">
                <a:solidFill>
                  <a:schemeClr val="bg1"/>
                </a:solidFill>
              </a:rPr>
              <a:t>－</a:t>
            </a:r>
            <a:r>
              <a:rPr lang="en-US" altLang="zh-CN" sz="2800" dirty="0" smtClean="0">
                <a:solidFill>
                  <a:schemeClr val="bg1"/>
                </a:solidFill>
              </a:rPr>
              <a:t>S</a:t>
            </a:r>
            <a:r>
              <a:rPr lang="zh-CN" altLang="en-US" sz="2800" dirty="0" smtClean="0">
                <a:solidFill>
                  <a:schemeClr val="bg1"/>
                </a:solidFill>
              </a:rPr>
              <a:t>一</a:t>
            </a:r>
            <a:r>
              <a:rPr lang="en-US" altLang="zh-CN" sz="2800" dirty="0" smtClean="0">
                <a:solidFill>
                  <a:schemeClr val="bg1"/>
                </a:solidFill>
              </a:rPr>
              <a:t>increase and soluble </a:t>
            </a:r>
            <a:r>
              <a:rPr lang="zh-CN" altLang="en-US" sz="2800" dirty="0" smtClean="0">
                <a:solidFill>
                  <a:schemeClr val="bg1"/>
                </a:solidFill>
              </a:rPr>
              <a:t>－</a:t>
            </a:r>
            <a:r>
              <a:rPr lang="en-US" altLang="zh-CN" sz="2800" dirty="0" smtClean="0">
                <a:solidFill>
                  <a:schemeClr val="bg1"/>
                </a:solidFill>
              </a:rPr>
              <a:t>SH decrease after plant tissue faces to freezing.</a:t>
            </a:r>
          </a:p>
          <a:p>
            <a:pPr algn="l" rtl="0" eaLnBrk="1" hangingPunct="1"/>
            <a:r>
              <a:rPr lang="en-US" altLang="zh-CN" sz="2800" dirty="0" smtClean="0">
                <a:solidFill>
                  <a:schemeClr val="bg1"/>
                </a:solidFill>
              </a:rPr>
              <a:t> </a:t>
            </a:r>
            <a:r>
              <a:rPr lang="en-US" altLang="zh-CN" sz="2800" b="1" dirty="0" smtClean="0">
                <a:solidFill>
                  <a:schemeClr val="bg1"/>
                </a:solidFill>
              </a:rPr>
              <a:t>(2)</a:t>
            </a:r>
            <a:r>
              <a:rPr lang="en-US" altLang="zh-CN" sz="2800" dirty="0" smtClean="0">
                <a:solidFill>
                  <a:schemeClr val="bg1"/>
                </a:solidFill>
              </a:rPr>
              <a:t> Less</a:t>
            </a:r>
            <a:r>
              <a:rPr lang="zh-CN" altLang="en-US" sz="2800" dirty="0" smtClean="0">
                <a:solidFill>
                  <a:schemeClr val="bg1"/>
                </a:solidFill>
              </a:rPr>
              <a:t>－</a:t>
            </a:r>
            <a:r>
              <a:rPr lang="en-US" altLang="zh-CN" sz="2800" dirty="0" smtClean="0">
                <a:solidFill>
                  <a:schemeClr val="bg1"/>
                </a:solidFill>
              </a:rPr>
              <a:t>S</a:t>
            </a:r>
            <a:r>
              <a:rPr lang="zh-CN" altLang="en-US" sz="2800" dirty="0" smtClean="0">
                <a:solidFill>
                  <a:schemeClr val="bg1"/>
                </a:solidFill>
              </a:rPr>
              <a:t>－</a:t>
            </a:r>
            <a:r>
              <a:rPr lang="en-US" altLang="zh-CN" sz="2800" dirty="0" smtClean="0">
                <a:solidFill>
                  <a:schemeClr val="bg1"/>
                </a:solidFill>
              </a:rPr>
              <a:t>S</a:t>
            </a:r>
            <a:r>
              <a:rPr lang="zh-CN" altLang="en-US" sz="2800" dirty="0" smtClean="0">
                <a:solidFill>
                  <a:schemeClr val="bg1"/>
                </a:solidFill>
              </a:rPr>
              <a:t>－</a:t>
            </a:r>
            <a:r>
              <a:rPr lang="en-US" altLang="zh-CN" sz="2800" dirty="0" smtClean="0">
                <a:solidFill>
                  <a:schemeClr val="bg1"/>
                </a:solidFill>
              </a:rPr>
              <a:t>and </a:t>
            </a:r>
            <a:r>
              <a:rPr lang="zh-CN" altLang="en-US" sz="2800" dirty="0" smtClean="0">
                <a:solidFill>
                  <a:schemeClr val="bg1"/>
                </a:solidFill>
              </a:rPr>
              <a:t>－</a:t>
            </a:r>
            <a:r>
              <a:rPr lang="en-US" altLang="zh-CN" sz="2800" dirty="0" smtClean="0">
                <a:solidFill>
                  <a:schemeClr val="bg1"/>
                </a:solidFill>
              </a:rPr>
              <a:t>SH of protein in the resistant-freeze plants.</a:t>
            </a:r>
          </a:p>
          <a:p>
            <a:pPr algn="l" rtl="0" eaLnBrk="1" hangingPunct="1"/>
            <a:r>
              <a:rPr lang="en-US" altLang="zh-CN" sz="2800" b="1" dirty="0" smtClean="0">
                <a:solidFill>
                  <a:schemeClr val="bg1"/>
                </a:solidFill>
              </a:rPr>
              <a:t>(3)</a:t>
            </a:r>
            <a:r>
              <a:rPr lang="en-US" altLang="zh-CN" sz="2800" dirty="0" smtClean="0">
                <a:solidFill>
                  <a:schemeClr val="bg1"/>
                </a:solidFill>
              </a:rPr>
              <a:t> The plant with free</a:t>
            </a:r>
            <a:r>
              <a:rPr lang="zh-CN" altLang="en-US" sz="2800" dirty="0" smtClean="0">
                <a:solidFill>
                  <a:schemeClr val="bg1"/>
                </a:solidFill>
              </a:rPr>
              <a:t>－</a:t>
            </a:r>
            <a:r>
              <a:rPr lang="en-US" altLang="zh-CN" sz="2800" dirty="0" err="1" smtClean="0">
                <a:solidFill>
                  <a:schemeClr val="bg1"/>
                </a:solidFill>
              </a:rPr>
              <a:t>SH,glutathione</a:t>
            </a:r>
            <a:r>
              <a:rPr lang="en-US" altLang="zh-CN" sz="2800" dirty="0" smtClean="0">
                <a:solidFill>
                  <a:schemeClr val="bg1"/>
                </a:solidFill>
              </a:rPr>
              <a:t>, is more resistant to freeze.</a:t>
            </a:r>
          </a:p>
          <a:p>
            <a:pPr algn="l" rtl="0" eaLnBrk="1" hangingPunct="1"/>
            <a:r>
              <a:rPr lang="en-US" altLang="zh-CN" sz="2800" dirty="0" smtClean="0">
                <a:solidFill>
                  <a:schemeClr val="bg1"/>
                </a:solidFill>
              </a:rPr>
              <a:t> </a:t>
            </a:r>
            <a:r>
              <a:rPr lang="en-US" altLang="zh-CN" sz="2800" b="1" dirty="0" smtClean="0">
                <a:solidFill>
                  <a:schemeClr val="bg1"/>
                </a:solidFill>
              </a:rPr>
              <a:t>(4) Artificial </a:t>
            </a:r>
            <a:r>
              <a:rPr lang="zh-CN" altLang="en-US" sz="2800" dirty="0" smtClean="0">
                <a:solidFill>
                  <a:schemeClr val="bg1"/>
                </a:solidFill>
              </a:rPr>
              <a:t>－</a:t>
            </a:r>
            <a:r>
              <a:rPr lang="en-US" altLang="zh-CN" sz="2800" dirty="0" err="1" smtClean="0">
                <a:solidFill>
                  <a:schemeClr val="bg1"/>
                </a:solidFill>
              </a:rPr>
              <a:t>SH,mercaptehanol</a:t>
            </a:r>
            <a:r>
              <a:rPr lang="en-US" altLang="zh-CN" sz="2800" dirty="0" smtClean="0">
                <a:solidFill>
                  <a:schemeClr val="bg1"/>
                </a:solidFill>
              </a:rPr>
              <a:t> increases resistance of plant to low temperature.</a:t>
            </a:r>
          </a:p>
          <a:p>
            <a:pPr algn="l" rtl="0" eaLnBrk="1" hangingPunct="1"/>
            <a:r>
              <a:rPr lang="en-US" altLang="zh-CN" sz="2800" dirty="0" smtClean="0">
                <a:solidFill>
                  <a:schemeClr val="bg1"/>
                </a:solidFill>
              </a:rPr>
              <a:t>Phosphoric acid.</a:t>
            </a:r>
          </a:p>
          <a:p>
            <a:pPr algn="l" rtl="0" eaLnBrk="1" hangingPunct="1"/>
            <a:r>
              <a:rPr lang="en-US" altLang="zh-CN" sz="2800" dirty="0" smtClean="0">
                <a:solidFill>
                  <a:schemeClr val="bg1"/>
                </a:solidFill>
              </a:rPr>
              <a:t>Potassium and other solutes</a:t>
            </a:r>
          </a:p>
        </p:txBody>
      </p:sp>
    </p:spTree>
    <p:extLst>
      <p:ext uri="{BB962C8B-B14F-4D97-AF65-F5344CB8AC3E}">
        <p14:creationId xmlns:p14="http://schemas.microsoft.com/office/powerpoint/2010/main" val="43971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pPr algn="just" rtl="0" eaLnBrk="1" hangingPunct="1">
              <a:lnSpc>
                <a:spcPct val="184000"/>
              </a:lnSpc>
            </a:pPr>
            <a:r>
              <a:rPr lang="en-US" altLang="zh-CN" b="1" dirty="0" smtClean="0">
                <a:solidFill>
                  <a:srgbClr val="FF0000"/>
                </a:solidFill>
              </a:rPr>
              <a:t>2.1.1.</a:t>
            </a:r>
            <a:r>
              <a:rPr lang="en-US" altLang="zh-CN" dirty="0" smtClean="0">
                <a:solidFill>
                  <a:srgbClr val="FF0000"/>
                </a:solidFill>
              </a:rPr>
              <a:t>3.Damage of </a:t>
            </a:r>
            <a:r>
              <a:rPr lang="en-US" altLang="zh-CN" dirty="0" err="1" smtClean="0">
                <a:solidFill>
                  <a:srgbClr val="FF0000"/>
                </a:solidFill>
              </a:rPr>
              <a:t>biomembrane</a:t>
            </a:r>
            <a:endParaRPr lang="en-US" altLang="zh-CN" sz="2800" dirty="0" smtClean="0"/>
          </a:p>
          <a:p>
            <a:pPr algn="just" rtl="0" eaLnBrk="1" hangingPunct="1"/>
            <a:r>
              <a:rPr lang="en-US" altLang="zh-CN" sz="2800" dirty="0" smtClean="0">
                <a:solidFill>
                  <a:srgbClr val="FF0000"/>
                </a:solidFill>
              </a:rPr>
              <a:t>Electric conductivity↑</a:t>
            </a:r>
            <a:r>
              <a:rPr lang="zh-CN" altLang="en-US" sz="2800" dirty="0" smtClean="0">
                <a:solidFill>
                  <a:srgbClr val="FF0000"/>
                </a:solidFill>
              </a:rPr>
              <a:t>，</a:t>
            </a:r>
            <a:r>
              <a:rPr lang="en-US" altLang="zh-CN" sz="2800" dirty="0" smtClean="0">
                <a:solidFill>
                  <a:srgbClr val="FF0000"/>
                </a:solidFill>
              </a:rPr>
              <a:t>cell material leakage↑</a:t>
            </a:r>
            <a:r>
              <a:rPr lang="zh-CN" altLang="en-US" sz="2800" dirty="0" smtClean="0">
                <a:solidFill>
                  <a:srgbClr val="FF0000"/>
                </a:solidFill>
              </a:rPr>
              <a:t>，</a:t>
            </a:r>
            <a:r>
              <a:rPr lang="en-US" altLang="zh-CN" sz="2800" dirty="0" smtClean="0">
                <a:solidFill>
                  <a:schemeClr val="bg1"/>
                </a:solidFill>
              </a:rPr>
              <a:t>photochemical activity and ATP production ↓, while </a:t>
            </a:r>
            <a:r>
              <a:rPr lang="en-US" altLang="zh-CN" sz="2800" dirty="0" err="1" smtClean="0">
                <a:solidFill>
                  <a:schemeClr val="bg1"/>
                </a:solidFill>
              </a:rPr>
              <a:t>photoinhibition</a:t>
            </a:r>
            <a:r>
              <a:rPr lang="en-US" altLang="zh-CN" sz="2800" dirty="0" smtClean="0">
                <a:solidFill>
                  <a:schemeClr val="bg1"/>
                </a:solidFill>
              </a:rPr>
              <a:t> ↑</a:t>
            </a:r>
            <a:r>
              <a:rPr lang="zh-CN" altLang="en-US" sz="2800" dirty="0" smtClean="0">
                <a:solidFill>
                  <a:schemeClr val="bg1"/>
                </a:solidFill>
              </a:rPr>
              <a:t>，</a:t>
            </a:r>
            <a:r>
              <a:rPr lang="en-US" altLang="zh-CN" sz="2800" dirty="0" smtClean="0">
                <a:solidFill>
                  <a:schemeClr val="bg1"/>
                </a:solidFill>
              </a:rPr>
              <a:t>CF1 and PC depart from membrane. </a:t>
            </a:r>
          </a:p>
          <a:p>
            <a:pPr algn="just" rtl="0" eaLnBrk="1" hangingPunct="1"/>
            <a:r>
              <a:rPr lang="en-US" altLang="zh-CN" sz="2800" dirty="0" smtClean="0">
                <a:solidFill>
                  <a:srgbClr val="FF0000"/>
                </a:solidFill>
              </a:rPr>
              <a:t>Change in state of lipid and protein </a:t>
            </a:r>
            <a:r>
              <a:rPr lang="en-US" altLang="zh-CN" sz="2800" dirty="0" err="1" smtClean="0">
                <a:solidFill>
                  <a:srgbClr val="FF0000"/>
                </a:solidFill>
              </a:rPr>
              <a:t>denuturation</a:t>
            </a:r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123216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pPr algn="just" rtl="0" eaLnBrk="1" hangingPunct="1">
              <a:lnSpc>
                <a:spcPct val="184000"/>
              </a:lnSpc>
            </a:pPr>
            <a:r>
              <a:rPr lang="en-US" altLang="zh-CN" b="1" dirty="0" smtClean="0">
                <a:solidFill>
                  <a:srgbClr val="FF0000"/>
                </a:solidFill>
              </a:rPr>
              <a:t>2.1.2  Chilling injury</a:t>
            </a:r>
          </a:p>
          <a:p>
            <a:pPr algn="just" rtl="0" eaLnBrk="1" hangingPunct="1"/>
            <a:r>
              <a:rPr lang="en-US" altLang="zh-CN" sz="2800" b="1" dirty="0" smtClean="0">
                <a:solidFill>
                  <a:srgbClr val="FF0000"/>
                </a:solidFill>
              </a:rPr>
              <a:t>Chilling injury</a:t>
            </a:r>
            <a:r>
              <a:rPr lang="en-US" altLang="zh-CN" sz="2800" dirty="0" smtClean="0">
                <a:solidFill>
                  <a:srgbClr val="FF0000"/>
                </a:solidFill>
              </a:rPr>
              <a:t> in tropical or subtropical plants is caused by temperature above 0℃ (freezing point )..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 </a:t>
            </a:r>
            <a:endParaRPr lang="en-US" altLang="zh-CN" sz="2800" b="1" dirty="0" smtClean="0"/>
          </a:p>
          <a:p>
            <a:pPr algn="just" rtl="0" eaLnBrk="1" hangingPunct="1"/>
            <a:r>
              <a:rPr lang="en-US" altLang="zh-CN" sz="2800" dirty="0" smtClean="0">
                <a:solidFill>
                  <a:schemeClr val="bg1"/>
                </a:solidFill>
              </a:rPr>
              <a:t>Maize, cotton rice seedling——10℃</a:t>
            </a:r>
            <a:r>
              <a:rPr lang="zh-CN" altLang="en-US" sz="2800" dirty="0" smtClean="0">
                <a:solidFill>
                  <a:schemeClr val="bg1"/>
                </a:solidFill>
              </a:rPr>
              <a:t>。</a:t>
            </a:r>
          </a:p>
          <a:p>
            <a:pPr algn="just" rtl="0" eaLnBrk="1" hangingPunct="1"/>
            <a:r>
              <a:rPr lang="en-US" altLang="zh-CN" sz="2800" dirty="0" smtClean="0">
                <a:solidFill>
                  <a:schemeClr val="bg1"/>
                </a:solidFill>
              </a:rPr>
              <a:t>Rice pollen-mother cell division</a:t>
            </a:r>
            <a:r>
              <a:rPr lang="zh-CN" altLang="en-US" sz="2800" dirty="0" smtClean="0">
                <a:solidFill>
                  <a:schemeClr val="bg1"/>
                </a:solidFill>
              </a:rPr>
              <a:t>，</a:t>
            </a:r>
            <a:r>
              <a:rPr lang="en-US" altLang="zh-CN" sz="2800" dirty="0" smtClean="0">
                <a:solidFill>
                  <a:schemeClr val="bg1"/>
                </a:solidFill>
              </a:rPr>
              <a:t>23℃ for </a:t>
            </a:r>
            <a:r>
              <a:rPr lang="en-US" altLang="zh-CN" sz="2800" i="1" dirty="0" smtClean="0">
                <a:solidFill>
                  <a:schemeClr val="bg1"/>
                </a:solidFill>
              </a:rPr>
              <a:t>O. sativa</a:t>
            </a:r>
            <a:r>
              <a:rPr lang="en-US" altLang="zh-CN" sz="2800" dirty="0" smtClean="0">
                <a:solidFill>
                  <a:schemeClr val="bg1"/>
                </a:solidFill>
              </a:rPr>
              <a:t> and 20℃ for </a:t>
            </a:r>
            <a:r>
              <a:rPr lang="en-US" altLang="zh-CN" sz="2800" i="1" dirty="0" smtClean="0">
                <a:solidFill>
                  <a:schemeClr val="bg1"/>
                </a:solidFill>
              </a:rPr>
              <a:t>O. japonica.</a:t>
            </a:r>
            <a:endParaRPr lang="en-US" altLang="zh-CN" sz="2800" dirty="0" smtClean="0">
              <a:solidFill>
                <a:schemeClr val="bg1"/>
              </a:solidFill>
            </a:endParaRPr>
          </a:p>
          <a:p>
            <a:pPr algn="just" rtl="0" eaLnBrk="1" hangingPunct="1"/>
            <a:r>
              <a:rPr lang="en-US" altLang="zh-CN" sz="2800" dirty="0" smtClean="0">
                <a:solidFill>
                  <a:schemeClr val="bg1"/>
                </a:solidFill>
              </a:rPr>
              <a:t>Banana tree——13℃</a:t>
            </a:r>
            <a:r>
              <a:rPr lang="zh-CN" altLang="en-US" sz="2800" dirty="0" smtClean="0">
                <a:solidFill>
                  <a:schemeClr val="bg1"/>
                </a:solidFill>
              </a:rPr>
              <a:t>。</a:t>
            </a:r>
          </a:p>
          <a:p>
            <a:pPr algn="just" rtl="0" eaLnBrk="1" hangingPunct="1"/>
            <a:r>
              <a:rPr lang="en-US" altLang="zh-CN" sz="2800" dirty="0" smtClean="0">
                <a:solidFill>
                  <a:schemeClr val="bg1"/>
                </a:solidFill>
              </a:rPr>
              <a:t>Oak tree——5℃</a:t>
            </a:r>
            <a:r>
              <a:rPr lang="zh-CN" altLang="en-US" sz="2800" dirty="0" smtClean="0">
                <a:solidFill>
                  <a:schemeClr val="bg1"/>
                </a:solidFill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74131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</TotalTime>
  <Words>1333</Words>
  <Application>Microsoft Office PowerPoint</Application>
  <PresentationFormat>On-screen Show (4:3)</PresentationFormat>
  <Paragraphs>179</Paragraphs>
  <Slides>31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Technic</vt:lpstr>
      <vt:lpstr>Microsoft Graph 图表</vt:lpstr>
      <vt:lpstr>Stress Physiology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Section 4 Resistance to plant diseases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 Physiology </dc:title>
  <dc:creator>reda</dc:creator>
  <cp:lastModifiedBy>reda</cp:lastModifiedBy>
  <cp:revision>3</cp:revision>
  <dcterms:created xsi:type="dcterms:W3CDTF">2006-08-16T00:00:00Z</dcterms:created>
  <dcterms:modified xsi:type="dcterms:W3CDTF">2020-03-23T16:42:10Z</dcterms:modified>
</cp:coreProperties>
</file>